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32" r:id="rId2"/>
    <p:sldId id="2147480137" r:id="rId3"/>
    <p:sldId id="2147480132" r:id="rId4"/>
    <p:sldId id="2147480135" r:id="rId5"/>
    <p:sldId id="2147480130" r:id="rId6"/>
    <p:sldId id="2147480131" r:id="rId7"/>
    <p:sldId id="2147480112" r:id="rId8"/>
    <p:sldId id="2147480116" r:id="rId9"/>
    <p:sldId id="2147480117" r:id="rId10"/>
    <p:sldId id="286" r:id="rId11"/>
    <p:sldId id="33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1" autoAdjust="0"/>
    <p:restoredTop sz="79085" autoAdjust="0"/>
  </p:normalViewPr>
  <p:slideViewPr>
    <p:cSldViewPr snapToGrid="0">
      <p:cViewPr varScale="1">
        <p:scale>
          <a:sx n="87" d="100"/>
          <a:sy n="87" d="100"/>
        </p:scale>
        <p:origin x="142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C3444-8991-4561-9C8C-66A9DEF3FFB4}" type="datetimeFigureOut">
              <a:rPr lang="en-ZA" smtClean="0"/>
              <a:t>2025/01/19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CB5E3-F929-490A-BFFA-8EFD244891D8}" type="slidenum">
              <a:rPr lang="en-ZA" smtClean="0"/>
              <a:t>‹#›</a:t>
            </a:fld>
            <a:endParaRPr lang="en-ZA"/>
          </a:p>
        </p:txBody>
      </p:sp>
    </p:spTree>
    <p:extLst>
      <p:ext uri="{BB962C8B-B14F-4D97-AF65-F5344CB8AC3E}">
        <p14:creationId xmlns:p14="http://schemas.microsoft.com/office/powerpoint/2010/main" val="357036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hitchhikers.fandom.com/wiki/Lunkwill" TargetMode="External"/><Relationship Id="rId13" Type="http://schemas.openxmlformats.org/officeDocument/2006/relationships/hyperlink" Target="https://hitchhikers.fandom.com/wiki/42" TargetMode="External"/><Relationship Id="rId18" Type="http://schemas.openxmlformats.org/officeDocument/2006/relationships/hyperlink" Target="https://hitchhikers.fandom.com/wiki/Trillian_Astra" TargetMode="External"/><Relationship Id="rId3" Type="http://schemas.openxmlformats.org/officeDocument/2006/relationships/hyperlink" Target="https://hitchhikers.fandom.com/wiki/Mice" TargetMode="External"/><Relationship Id="rId7" Type="http://schemas.openxmlformats.org/officeDocument/2006/relationships/hyperlink" Target="https://hitchhikers.fandom.com/wiki/Magratheans" TargetMode="External"/><Relationship Id="rId12" Type="http://schemas.openxmlformats.org/officeDocument/2006/relationships/hyperlink" Target="https://hitchhikers.fandom.com/wiki/Day_of_the_Answer" TargetMode="External"/><Relationship Id="rId17" Type="http://schemas.openxmlformats.org/officeDocument/2006/relationships/hyperlink" Target="https://hitchhikers.fandom.com/wiki/Ford_Prefect" TargetMode="External"/><Relationship Id="rId2" Type="http://schemas.openxmlformats.org/officeDocument/2006/relationships/slide" Target="../slides/slide3.xml"/><Relationship Id="rId16" Type="http://schemas.openxmlformats.org/officeDocument/2006/relationships/hyperlink" Target="https://hitchhikers.fandom.com/wiki/Zaphod_Beeblebrox" TargetMode="External"/><Relationship Id="rId1" Type="http://schemas.openxmlformats.org/officeDocument/2006/relationships/notesMaster" Target="../notesMasters/notesMaster1.xml"/><Relationship Id="rId6" Type="http://schemas.openxmlformats.org/officeDocument/2006/relationships/hyperlink" Target="https://hitchhikers.fandom.com/wiki/Earth" TargetMode="External"/><Relationship Id="rId11" Type="http://schemas.openxmlformats.org/officeDocument/2006/relationships/hyperlink" Target="https://hitchhikers.fandom.com/wiki/Phouchg" TargetMode="External"/><Relationship Id="rId5" Type="http://schemas.openxmlformats.org/officeDocument/2006/relationships/hyperlink" Target="https://hitchhikers.fandom.com/wiki/Life,_the_Universe_and_Everything" TargetMode="External"/><Relationship Id="rId15" Type="http://schemas.openxmlformats.org/officeDocument/2006/relationships/hyperlink" Target="https://hitchhikers.fandom.com/wiki/Point_of_View_gun" TargetMode="External"/><Relationship Id="rId10" Type="http://schemas.openxmlformats.org/officeDocument/2006/relationships/hyperlink" Target="https://hitchhikers.fandom.com/wiki/Loonquawl" TargetMode="External"/><Relationship Id="rId19" Type="http://schemas.openxmlformats.org/officeDocument/2006/relationships/hyperlink" Target="https://hitchhikers.fandom.com/wiki/Humma_Kavula" TargetMode="External"/><Relationship Id="rId4" Type="http://schemas.openxmlformats.org/officeDocument/2006/relationships/hyperlink" Target="https://hitchhikers.fandom.com/wiki/Ultimate_Question" TargetMode="External"/><Relationship Id="rId9" Type="http://schemas.openxmlformats.org/officeDocument/2006/relationships/hyperlink" Target="https://hitchhikers.fandom.com/wiki/Fook" TargetMode="External"/><Relationship Id="rId14" Type="http://schemas.openxmlformats.org/officeDocument/2006/relationships/hyperlink" Target="https://hitchhikers.fandom.com/wiki/Vogon_Constructor_Fleet"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hitchhikers.fandom.com/wiki/Lunkwill" TargetMode="External"/><Relationship Id="rId13" Type="http://schemas.openxmlformats.org/officeDocument/2006/relationships/hyperlink" Target="https://hitchhikers.fandom.com/wiki/42" TargetMode="External"/><Relationship Id="rId18" Type="http://schemas.openxmlformats.org/officeDocument/2006/relationships/hyperlink" Target="https://hitchhikers.fandom.com/wiki/Trillian_Astra" TargetMode="External"/><Relationship Id="rId3" Type="http://schemas.openxmlformats.org/officeDocument/2006/relationships/hyperlink" Target="https://hitchhikers.fandom.com/wiki/Mice" TargetMode="External"/><Relationship Id="rId7" Type="http://schemas.openxmlformats.org/officeDocument/2006/relationships/hyperlink" Target="https://hitchhikers.fandom.com/wiki/Magratheans" TargetMode="External"/><Relationship Id="rId12" Type="http://schemas.openxmlformats.org/officeDocument/2006/relationships/hyperlink" Target="https://hitchhikers.fandom.com/wiki/Day_of_the_Answer" TargetMode="External"/><Relationship Id="rId17" Type="http://schemas.openxmlformats.org/officeDocument/2006/relationships/hyperlink" Target="https://hitchhikers.fandom.com/wiki/Ford_Prefect" TargetMode="External"/><Relationship Id="rId2" Type="http://schemas.openxmlformats.org/officeDocument/2006/relationships/slide" Target="../slides/slide4.xml"/><Relationship Id="rId16" Type="http://schemas.openxmlformats.org/officeDocument/2006/relationships/hyperlink" Target="https://hitchhikers.fandom.com/wiki/Zaphod_Beeblebrox" TargetMode="External"/><Relationship Id="rId1" Type="http://schemas.openxmlformats.org/officeDocument/2006/relationships/notesMaster" Target="../notesMasters/notesMaster1.xml"/><Relationship Id="rId6" Type="http://schemas.openxmlformats.org/officeDocument/2006/relationships/hyperlink" Target="https://hitchhikers.fandom.com/wiki/Earth" TargetMode="External"/><Relationship Id="rId11" Type="http://schemas.openxmlformats.org/officeDocument/2006/relationships/hyperlink" Target="https://hitchhikers.fandom.com/wiki/Phouchg" TargetMode="External"/><Relationship Id="rId5" Type="http://schemas.openxmlformats.org/officeDocument/2006/relationships/hyperlink" Target="https://hitchhikers.fandom.com/wiki/Life,_the_Universe_and_Everything" TargetMode="External"/><Relationship Id="rId15" Type="http://schemas.openxmlformats.org/officeDocument/2006/relationships/hyperlink" Target="https://hitchhikers.fandom.com/wiki/Point_of_View_gun" TargetMode="External"/><Relationship Id="rId10" Type="http://schemas.openxmlformats.org/officeDocument/2006/relationships/hyperlink" Target="https://hitchhikers.fandom.com/wiki/Loonquawl" TargetMode="External"/><Relationship Id="rId19" Type="http://schemas.openxmlformats.org/officeDocument/2006/relationships/hyperlink" Target="https://hitchhikers.fandom.com/wiki/Humma_Kavula" TargetMode="External"/><Relationship Id="rId4" Type="http://schemas.openxmlformats.org/officeDocument/2006/relationships/hyperlink" Target="https://hitchhikers.fandom.com/wiki/Ultimate_Question" TargetMode="External"/><Relationship Id="rId9" Type="http://schemas.openxmlformats.org/officeDocument/2006/relationships/hyperlink" Target="https://hitchhikers.fandom.com/wiki/Fook" TargetMode="External"/><Relationship Id="rId14" Type="http://schemas.openxmlformats.org/officeDocument/2006/relationships/hyperlink" Target="https://hitchhikers.fandom.com/wiki/Vogon_Constructor_Flee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As a brief introduction, my name is Jacqui Muller. I am the senior Automation Manager at NTT DATA in the MEA region. I am also affiliated the North-West University as a PhD student and a lecturer. I am recognised as a global industry expert of RPA with various well-established industry-leading accolades.</a:t>
            </a:r>
            <a:endParaRPr lang="en-GB" dirty="0"/>
          </a:p>
        </p:txBody>
      </p:sp>
      <p:sp>
        <p:nvSpPr>
          <p:cNvPr id="4" name="Slide Number Placeholder 3"/>
          <p:cNvSpPr>
            <a:spLocks noGrp="1"/>
          </p:cNvSpPr>
          <p:nvPr>
            <p:ph type="sldNum" sz="quarter" idx="5"/>
          </p:nvPr>
        </p:nvSpPr>
        <p:spPr/>
        <p:txBody>
          <a:bodyPr/>
          <a:lstStyle/>
          <a:p>
            <a:fld id="{5B1C8858-B50F-44DC-B55D-07172C693251}" type="slidenum">
              <a:rPr lang="en-GB" smtClean="0"/>
              <a:t>1</a:t>
            </a:fld>
            <a:endParaRPr lang="en-GB"/>
          </a:p>
        </p:txBody>
      </p:sp>
    </p:spTree>
    <p:extLst>
      <p:ext uri="{BB962C8B-B14F-4D97-AF65-F5344CB8AC3E}">
        <p14:creationId xmlns:p14="http://schemas.microsoft.com/office/powerpoint/2010/main" val="1701988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84FAE-6FCA-32E9-C748-D4A35758D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1F523-F288-8534-C121-63AD69773289}"/>
              </a:ext>
            </a:extLst>
          </p:cNvPr>
          <p:cNvSpPr>
            <a:spLocks noGrp="1" noRot="1" noChangeAspect="1"/>
          </p:cNvSpPr>
          <p:nvPr>
            <p:ph type="sldImg"/>
          </p:nvPr>
        </p:nvSpPr>
        <p:spPr>
          <a:xfrm>
            <a:off x="6057900" y="1285875"/>
            <a:ext cx="6172200" cy="3471863"/>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E3065F7-53FC-39FC-9498-4AFA6ABB8F13}"/>
              </a:ext>
            </a:extLst>
          </p:cNvPr>
          <p:cNvSpPr>
            <a:spLocks noGrp="1"/>
          </p:cNvSpPr>
          <p:nvPr>
            <p:ph type="body" idx="1"/>
          </p:nvPr>
        </p:nvSpPr>
        <p:spPr>
          <a:xfrm>
            <a:off x="1828800" y="4951413"/>
            <a:ext cx="14630400" cy="4049712"/>
          </a:xfrm>
          <a:prstGeom prst="rect">
            <a:avLst/>
          </a:prstGeom>
        </p:spPr>
        <p:txBody>
          <a:bodyPr/>
          <a:lstStyle/>
          <a:p>
            <a:endParaRPr lang="en-ZA" dirty="0"/>
          </a:p>
        </p:txBody>
      </p:sp>
    </p:spTree>
    <p:extLst>
      <p:ext uri="{BB962C8B-B14F-4D97-AF65-F5344CB8AC3E}">
        <p14:creationId xmlns:p14="http://schemas.microsoft.com/office/powerpoint/2010/main" val="152336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spcAft>
                <a:spcPts val="1800"/>
              </a:spcAft>
            </a:pPr>
            <a:r>
              <a:rPr lang="en-US" b="1" i="0" dirty="0">
                <a:solidFill>
                  <a:srgbClr val="E6E6E6"/>
                </a:solidFill>
                <a:effectLst/>
                <a:latin typeface="rubik"/>
              </a:rPr>
              <a:t>Deep Thought</a:t>
            </a:r>
            <a:r>
              <a:rPr lang="en-US" b="0" i="0" dirty="0">
                <a:solidFill>
                  <a:srgbClr val="E6E6E6"/>
                </a:solidFill>
                <a:effectLst/>
                <a:latin typeface="rubik"/>
              </a:rPr>
              <a:t> was a supercomputer created by </a:t>
            </a:r>
            <a:r>
              <a:rPr lang="en-US" b="0" i="0" dirty="0">
                <a:effectLst/>
                <a:latin typeface="rubik"/>
                <a:hlinkClick r:id="rId3" tooltip="Mice"/>
              </a:rPr>
              <a:t>a race of hyper-intelligent pan-dimensional beings</a:t>
            </a:r>
            <a:r>
              <a:rPr lang="en-US" b="0" i="0" dirty="0">
                <a:solidFill>
                  <a:srgbClr val="E6E6E6"/>
                </a:solidFill>
                <a:effectLst/>
                <a:latin typeface="rubik"/>
              </a:rPr>
              <a:t> that was programmed to calculate the answer to the </a:t>
            </a:r>
            <a:r>
              <a:rPr lang="en-US" b="0" i="0" dirty="0">
                <a:effectLst/>
                <a:latin typeface="rubik"/>
                <a:hlinkClick r:id="rId4" tooltip="Ultimate Question"/>
              </a:rPr>
              <a:t>Ultimate Question</a:t>
            </a:r>
            <a:r>
              <a:rPr lang="en-US" b="0" i="0" dirty="0">
                <a:solidFill>
                  <a:srgbClr val="E6E6E6"/>
                </a:solidFill>
                <a:effectLst/>
                <a:latin typeface="rubik"/>
              </a:rPr>
              <a:t> of </a:t>
            </a:r>
            <a:r>
              <a:rPr lang="en-US" b="0" i="0" dirty="0">
                <a:effectLst/>
                <a:latin typeface="rubik"/>
                <a:hlinkClick r:id="rId5" tooltip="Life, the Universe and Everything"/>
              </a:rPr>
              <a:t>Life, the Universe, and Everything</a:t>
            </a:r>
            <a:r>
              <a:rPr lang="en-US" b="0" i="0" dirty="0">
                <a:solidFill>
                  <a:srgbClr val="E6E6E6"/>
                </a:solidFill>
                <a:effectLst/>
                <a:latin typeface="rubik"/>
              </a:rPr>
              <a:t>. It designed the other supercomputer, </a:t>
            </a:r>
            <a:r>
              <a:rPr lang="en-US" b="0" i="0" dirty="0">
                <a:effectLst/>
                <a:latin typeface="rubik"/>
                <a:hlinkClick r:id="rId6" tooltip="Earth"/>
              </a:rPr>
              <a:t>Earth</a:t>
            </a:r>
            <a:r>
              <a:rPr lang="en-US" b="0" i="0" dirty="0">
                <a:solidFill>
                  <a:srgbClr val="E6E6E6"/>
                </a:solidFill>
                <a:effectLst/>
                <a:latin typeface="rubik"/>
              </a:rPr>
              <a:t>, which was built by the </a:t>
            </a:r>
            <a:r>
              <a:rPr lang="en-US" b="0" i="0" dirty="0" err="1">
                <a:effectLst/>
                <a:latin typeface="rubik"/>
                <a:hlinkClick r:id="rId7" tooltip="Magratheans"/>
              </a:rPr>
              <a:t>Magratheans</a:t>
            </a:r>
            <a:r>
              <a:rPr lang="en-US" b="0" i="0" dirty="0">
                <a:solidFill>
                  <a:srgbClr val="E6E6E6"/>
                </a:solidFill>
                <a:effectLst/>
                <a:latin typeface="rubik"/>
              </a:rPr>
              <a:t>. When it was first switched on, it deduced the Cartesian Principle ("I think, therefore I am") and income tax before being switched off again.</a:t>
            </a:r>
          </a:p>
          <a:p>
            <a:pPr algn="l" fontAlgn="auto">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Two programmers named </a:t>
            </a:r>
            <a:r>
              <a:rPr lang="en-US" b="0" i="0" dirty="0" err="1">
                <a:solidFill>
                  <a:srgbClr val="E6E6E6"/>
                </a:solidFill>
                <a:effectLst/>
                <a:latin typeface="rubik"/>
                <a:hlinkClick r:id="rId8" tooltip="Lunkwill"/>
              </a:rPr>
              <a:t>Lunkwill</a:t>
            </a:r>
            <a:r>
              <a:rPr lang="en-US" b="0" i="0" dirty="0">
                <a:solidFill>
                  <a:srgbClr val="E6E6E6"/>
                </a:solidFill>
                <a:effectLst/>
                <a:latin typeface="rubik"/>
              </a:rPr>
              <a:t> and </a:t>
            </a:r>
            <a:r>
              <a:rPr lang="en-US" b="0" i="0" dirty="0">
                <a:solidFill>
                  <a:srgbClr val="E6E6E6"/>
                </a:solidFill>
                <a:effectLst/>
                <a:latin typeface="rubik"/>
                <a:hlinkClick r:id="rId9" tooltip="Fook"/>
              </a:rPr>
              <a:t>Fook</a:t>
            </a:r>
            <a:r>
              <a:rPr lang="en-US" b="0" i="0" dirty="0">
                <a:solidFill>
                  <a:srgbClr val="E6E6E6"/>
                </a:solidFill>
                <a:effectLst/>
                <a:latin typeface="rubik"/>
              </a:rPr>
              <a:t> were chosen to propose the Ultimate Question to Deep Thought on the day of the Great On-Turning. Before accepting its assignment, Deep Thought advised the programmers that there it would be surpassed in the future by another computer. As to answering the </a:t>
            </a:r>
            <a:r>
              <a:rPr lang="en-US" b="0" i="0" dirty="0" err="1">
                <a:solidFill>
                  <a:srgbClr val="E6E6E6"/>
                </a:solidFill>
                <a:effectLst/>
                <a:latin typeface="rubik"/>
              </a:rPr>
              <a:t>Magratheans</a:t>
            </a:r>
            <a:r>
              <a:rPr lang="en-US" b="0" i="0" dirty="0">
                <a:solidFill>
                  <a:srgbClr val="E6E6E6"/>
                </a:solidFill>
                <a:effectLst/>
                <a:latin typeface="rubik"/>
              </a:rPr>
              <a:t>' question, Deep Thought decided that it would "have to think about it", telling the programmers that it would take the computer 7.5 million years to calculate the answer to their Ultimate Question.</a:t>
            </a:r>
          </a:p>
          <a:p>
            <a:pPr algn="l" fontAlgn="auto">
              <a:spcBef>
                <a:spcPts val="1800"/>
              </a:spcBef>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7.5 million years later, the descendants of </a:t>
            </a:r>
            <a:r>
              <a:rPr lang="en-US" b="0" i="0" dirty="0" err="1">
                <a:solidFill>
                  <a:srgbClr val="E6E6E6"/>
                </a:solidFill>
                <a:effectLst/>
                <a:latin typeface="rubik"/>
              </a:rPr>
              <a:t>Lunkwill</a:t>
            </a:r>
            <a:r>
              <a:rPr lang="en-US" b="0" i="0" dirty="0">
                <a:solidFill>
                  <a:srgbClr val="E6E6E6"/>
                </a:solidFill>
                <a:effectLst/>
                <a:latin typeface="rubik"/>
              </a:rPr>
              <a:t> and Fook — </a:t>
            </a:r>
            <a:r>
              <a:rPr lang="en-US" b="0" i="0" dirty="0" err="1">
                <a:solidFill>
                  <a:srgbClr val="E6E6E6"/>
                </a:solidFill>
                <a:effectLst/>
                <a:latin typeface="rubik"/>
                <a:hlinkClick r:id="rId10" tooltip="Loonquawl"/>
              </a:rPr>
              <a:t>Loonquawl</a:t>
            </a:r>
            <a:r>
              <a:rPr lang="en-US" b="0" i="0" dirty="0">
                <a:solidFill>
                  <a:srgbClr val="E6E6E6"/>
                </a:solidFill>
                <a:effectLst/>
                <a:latin typeface="rubik"/>
              </a:rPr>
              <a:t> and </a:t>
            </a:r>
            <a:r>
              <a:rPr lang="en-US" b="0" i="0" dirty="0" err="1">
                <a:solidFill>
                  <a:srgbClr val="E6E6E6"/>
                </a:solidFill>
                <a:effectLst/>
                <a:latin typeface="rubik"/>
                <a:hlinkClick r:id="rId11" tooltip="Phouchg"/>
              </a:rPr>
              <a:t>Phouchg</a:t>
            </a:r>
            <a:r>
              <a:rPr lang="en-US" b="0" i="0" dirty="0">
                <a:solidFill>
                  <a:srgbClr val="E6E6E6"/>
                </a:solidFill>
                <a:effectLst/>
                <a:latin typeface="rubik"/>
              </a:rPr>
              <a:t> — presided over the </a:t>
            </a:r>
            <a:r>
              <a:rPr lang="en-US" b="0" i="0" dirty="0">
                <a:solidFill>
                  <a:srgbClr val="E6E6E6"/>
                </a:solidFill>
                <a:effectLst/>
                <a:latin typeface="rubik"/>
                <a:hlinkClick r:id="rId12" tooltip="Day of the Answer"/>
              </a:rPr>
              <a:t>Day of the Answer</a:t>
            </a:r>
            <a:r>
              <a:rPr lang="en-US" b="0" i="0" dirty="0">
                <a:solidFill>
                  <a:srgbClr val="E6E6E6"/>
                </a:solidFill>
                <a:effectLst/>
                <a:latin typeface="rubik"/>
              </a:rPr>
              <a:t>, and were chosen to receive the answer to the Ultimate Question. Deep Thought revealed that the Ultimate Answer was </a:t>
            </a:r>
            <a:r>
              <a:rPr lang="en-US" b="0" i="0" dirty="0">
                <a:solidFill>
                  <a:srgbClr val="E6E6E6"/>
                </a:solidFill>
                <a:effectLst/>
                <a:latin typeface="rubik"/>
                <a:hlinkClick r:id="rId13" tooltip="42"/>
              </a:rPr>
              <a:t>42</a:t>
            </a:r>
            <a:r>
              <a:rPr lang="en-US" b="0" i="0" dirty="0">
                <a:solidFill>
                  <a:srgbClr val="E6E6E6"/>
                </a:solidFill>
                <a:effectLst/>
                <a:latin typeface="rubik"/>
              </a:rPr>
              <a:t>. When the </a:t>
            </a:r>
            <a:r>
              <a:rPr lang="en-US" b="0" i="0" dirty="0" err="1">
                <a:solidFill>
                  <a:srgbClr val="E6E6E6"/>
                </a:solidFill>
                <a:effectLst/>
                <a:latin typeface="rubik"/>
              </a:rPr>
              <a:t>Magratheans</a:t>
            </a:r>
            <a:r>
              <a:rPr lang="en-US" b="0" i="0" dirty="0">
                <a:solidFill>
                  <a:srgbClr val="E6E6E6"/>
                </a:solidFill>
                <a:effectLst/>
                <a:latin typeface="rubik"/>
              </a:rPr>
              <a:t> evinced their dismay that 42 was the answer for which they had waited millions of years, Deep Thought chided them for not understanding what the question was. The hapless programmers were further dismayed to hear that Deep Thought was incapable of determining what the question was. Instead, the computer designed its successor, the superior computer it had hinted at millions of years earlier. Deep Thought announced that the new machine would be so large, it would resemble a planet, and be of such complexity that organic life would become part of its operating matrix. The </a:t>
            </a:r>
            <a:r>
              <a:rPr lang="en-US" b="0" i="0" dirty="0" err="1">
                <a:solidFill>
                  <a:srgbClr val="E6E6E6"/>
                </a:solidFill>
                <a:effectLst/>
                <a:latin typeface="rubik"/>
              </a:rPr>
              <a:t>Magratheans</a:t>
            </a:r>
            <a:r>
              <a:rPr lang="en-US" b="0" i="0" dirty="0">
                <a:solidFill>
                  <a:srgbClr val="E6E6E6"/>
                </a:solidFill>
                <a:effectLst/>
                <a:latin typeface="rubik"/>
              </a:rPr>
              <a:t> would evolve into mice and descend to the planet to operate its 10 million-year-long program, and that new machine would be known as the </a:t>
            </a:r>
            <a:r>
              <a:rPr lang="en-US" b="0" i="0" dirty="0">
                <a:solidFill>
                  <a:srgbClr val="E6E6E6"/>
                </a:solidFill>
                <a:effectLst/>
                <a:latin typeface="rubik"/>
                <a:hlinkClick r:id="rId6" tooltip="Earth"/>
              </a:rPr>
              <a:t>Earth</a:t>
            </a:r>
            <a:r>
              <a:rPr lang="en-US" b="0" i="0" dirty="0">
                <a:solidFill>
                  <a:srgbClr val="E6E6E6"/>
                </a:solidFill>
                <a:effectLst/>
                <a:latin typeface="rubik"/>
              </a:rPr>
              <a:t>.</a:t>
            </a:r>
          </a:p>
          <a:p>
            <a:pPr algn="l" fontAlgn="auto">
              <a:spcBef>
                <a:spcPts val="1800"/>
              </a:spcBef>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Nearly 10 million years later, just five minutes before it could reach The Question, a </a:t>
            </a:r>
            <a:r>
              <a:rPr lang="en-US" b="0" i="0" dirty="0" err="1">
                <a:solidFill>
                  <a:srgbClr val="E6E6E6"/>
                </a:solidFill>
                <a:effectLst/>
                <a:latin typeface="rubik"/>
                <a:hlinkClick r:id="rId14" tooltip="Vogon Constructor Fleet"/>
              </a:rPr>
              <a:t>Vogon</a:t>
            </a:r>
            <a:r>
              <a:rPr lang="en-US" b="0" i="0" dirty="0">
                <a:solidFill>
                  <a:srgbClr val="E6E6E6"/>
                </a:solidFill>
                <a:effectLst/>
                <a:latin typeface="rubik"/>
                <a:hlinkClick r:id="rId14" tooltip="Vogon Constructor Fleet"/>
              </a:rPr>
              <a:t> Constructor Fleet</a:t>
            </a:r>
            <a:r>
              <a:rPr lang="en-US" b="0" i="0" dirty="0">
                <a:solidFill>
                  <a:srgbClr val="E6E6E6"/>
                </a:solidFill>
                <a:effectLst/>
                <a:latin typeface="rubik"/>
              </a:rPr>
              <a:t> destroyed Earth to make way for a hyperspace bypass.</a:t>
            </a:r>
          </a:p>
          <a:p>
            <a:pPr algn="l" fontAlgn="auto">
              <a:spcBef>
                <a:spcPts val="1800"/>
              </a:spcBef>
              <a:spcAft>
                <a:spcPts val="1800"/>
              </a:spcAft>
            </a:pPr>
            <a:r>
              <a:rPr lang="en-US" b="0" i="0" dirty="0">
                <a:solidFill>
                  <a:srgbClr val="E6E6E6"/>
                </a:solidFill>
                <a:effectLst/>
                <a:latin typeface="rubik"/>
              </a:rPr>
              <a:t>According to the film, Deep Thought also designed the </a:t>
            </a:r>
            <a:r>
              <a:rPr lang="en-US" b="0" i="0" dirty="0">
                <a:solidFill>
                  <a:srgbClr val="E6E6E6"/>
                </a:solidFill>
                <a:effectLst/>
                <a:latin typeface="rubik"/>
                <a:hlinkClick r:id="rId15" tooltip="Point of View gun"/>
              </a:rPr>
              <a:t>Point of View gun</a:t>
            </a:r>
            <a:r>
              <a:rPr lang="en-US" b="0" i="0" dirty="0">
                <a:solidFill>
                  <a:srgbClr val="E6E6E6"/>
                </a:solidFill>
                <a:effectLst/>
                <a:latin typeface="rubik"/>
              </a:rPr>
              <a:t> as a commission from the Intergalactic Consortium of Angry Housewives. In the film, </a:t>
            </a:r>
            <a:r>
              <a:rPr lang="en-US" b="0" i="0" dirty="0" err="1">
                <a:solidFill>
                  <a:srgbClr val="E6E6E6"/>
                </a:solidFill>
                <a:effectLst/>
                <a:latin typeface="rubik"/>
                <a:hlinkClick r:id="rId16" tooltip="Zaphod Beeblebrox"/>
              </a:rPr>
              <a:t>Zaphod</a:t>
            </a:r>
            <a:r>
              <a:rPr lang="en-US" b="0" i="0" dirty="0">
                <a:solidFill>
                  <a:srgbClr val="E6E6E6"/>
                </a:solidFill>
                <a:effectLst/>
                <a:latin typeface="rubik"/>
                <a:hlinkClick r:id="rId16" tooltip="Zaphod Beeblebrox"/>
              </a:rPr>
              <a:t> </a:t>
            </a:r>
            <a:r>
              <a:rPr lang="en-US" b="0" i="0" dirty="0" err="1">
                <a:solidFill>
                  <a:srgbClr val="E6E6E6"/>
                </a:solidFill>
                <a:effectLst/>
                <a:latin typeface="rubik"/>
                <a:hlinkClick r:id="rId16" tooltip="Zaphod Beeblebrox"/>
              </a:rPr>
              <a:t>Beeblebrox</a:t>
            </a:r>
            <a:r>
              <a:rPr lang="en-US" b="0" i="0" dirty="0">
                <a:solidFill>
                  <a:srgbClr val="E6E6E6"/>
                </a:solidFill>
                <a:effectLst/>
                <a:latin typeface="rubik"/>
              </a:rPr>
              <a:t>, </a:t>
            </a:r>
            <a:r>
              <a:rPr lang="en-US" b="0" i="0" dirty="0">
                <a:solidFill>
                  <a:srgbClr val="E6E6E6"/>
                </a:solidFill>
                <a:effectLst/>
                <a:latin typeface="rubik"/>
                <a:hlinkClick r:id="rId17" tooltip="Ford Prefect"/>
              </a:rPr>
              <a:t>Ford Prefect</a:t>
            </a:r>
            <a:r>
              <a:rPr lang="en-US" b="0" i="0" dirty="0">
                <a:solidFill>
                  <a:srgbClr val="E6E6E6"/>
                </a:solidFill>
                <a:effectLst/>
                <a:latin typeface="rubik"/>
              </a:rPr>
              <a:t> and </a:t>
            </a:r>
            <a:r>
              <a:rPr lang="en-US" b="0" i="0" dirty="0">
                <a:solidFill>
                  <a:srgbClr val="E6E6E6"/>
                </a:solidFill>
                <a:effectLst/>
                <a:latin typeface="rubik"/>
                <a:hlinkClick r:id="rId18" tooltip="Trillian Astra"/>
              </a:rPr>
              <a:t>Trillian</a:t>
            </a:r>
            <a:r>
              <a:rPr lang="en-US" b="0" i="0" dirty="0">
                <a:solidFill>
                  <a:srgbClr val="E6E6E6"/>
                </a:solidFill>
                <a:effectLst/>
                <a:latin typeface="rubik"/>
              </a:rPr>
              <a:t> reach Deep Thought's plane of existence and find that it spent the 10 million years since the Earth's creation "watching </a:t>
            </a:r>
            <a:r>
              <a:rPr lang="en-US" b="0" i="0" dirty="0" err="1">
                <a:solidFill>
                  <a:srgbClr val="E6E6E6"/>
                </a:solidFill>
                <a:effectLst/>
                <a:latin typeface="rubik"/>
              </a:rPr>
              <a:t>telly</a:t>
            </a:r>
            <a:r>
              <a:rPr lang="en-US" b="0" i="0" dirty="0">
                <a:solidFill>
                  <a:srgbClr val="E6E6E6"/>
                </a:solidFill>
                <a:effectLst/>
                <a:latin typeface="rubik"/>
              </a:rPr>
              <a:t>", and is apathetic to Earth's destruction. When prompted, it provides them access to the chamber containing the Point of View gun, which they had been sent to collect as part of a bargain with </a:t>
            </a:r>
            <a:r>
              <a:rPr lang="en-US" b="0" i="0" dirty="0">
                <a:solidFill>
                  <a:srgbClr val="E6E6E6"/>
                </a:solidFill>
                <a:effectLst/>
                <a:latin typeface="rubik"/>
                <a:hlinkClick r:id="rId19" tooltip="Humma Kavula"/>
              </a:rPr>
              <a:t>Humma Kavula</a:t>
            </a:r>
            <a:r>
              <a:rPr lang="en-US" b="0" i="0" dirty="0">
                <a:solidFill>
                  <a:srgbClr val="E6E6E6"/>
                </a:solidFill>
                <a:effectLst/>
                <a:latin typeface="rubik"/>
              </a:rPr>
              <a:t>.</a:t>
            </a:r>
          </a:p>
          <a:p>
            <a:endParaRPr lang="en-ZA" dirty="0"/>
          </a:p>
        </p:txBody>
      </p:sp>
      <p:sp>
        <p:nvSpPr>
          <p:cNvPr id="4" name="Slide Number Placeholder 3"/>
          <p:cNvSpPr>
            <a:spLocks noGrp="1"/>
          </p:cNvSpPr>
          <p:nvPr>
            <p:ph type="sldNum" sz="quarter" idx="5"/>
          </p:nvPr>
        </p:nvSpPr>
        <p:spPr/>
        <p:txBody>
          <a:bodyPr/>
          <a:lstStyle/>
          <a:p>
            <a:fld id="{0F0CB5E3-F929-490A-BFFA-8EFD244891D8}" type="slidenum">
              <a:rPr lang="en-ZA" smtClean="0"/>
              <a:t>3</a:t>
            </a:fld>
            <a:endParaRPr lang="en-ZA"/>
          </a:p>
        </p:txBody>
      </p:sp>
    </p:spTree>
    <p:extLst>
      <p:ext uri="{BB962C8B-B14F-4D97-AF65-F5344CB8AC3E}">
        <p14:creationId xmlns:p14="http://schemas.microsoft.com/office/powerpoint/2010/main" val="1672820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EAEDA-0099-A026-0243-4E98F8254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84575-9315-BB2B-55EB-626C053B8E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65EC6-D8BF-4F61-3227-D42EDC604560}"/>
              </a:ext>
            </a:extLst>
          </p:cNvPr>
          <p:cNvSpPr>
            <a:spLocks noGrp="1"/>
          </p:cNvSpPr>
          <p:nvPr>
            <p:ph type="body" idx="1"/>
          </p:nvPr>
        </p:nvSpPr>
        <p:spPr/>
        <p:txBody>
          <a:bodyPr/>
          <a:lstStyle/>
          <a:p>
            <a:pPr algn="l" fontAlgn="auto">
              <a:spcAft>
                <a:spcPts val="1800"/>
              </a:spcAft>
            </a:pPr>
            <a:r>
              <a:rPr lang="en-US" b="1" i="0" dirty="0">
                <a:solidFill>
                  <a:srgbClr val="E6E6E6"/>
                </a:solidFill>
                <a:effectLst/>
                <a:latin typeface="rubik"/>
              </a:rPr>
              <a:t>Deep Thought</a:t>
            </a:r>
            <a:r>
              <a:rPr lang="en-US" b="0" i="0" dirty="0">
                <a:solidFill>
                  <a:srgbClr val="E6E6E6"/>
                </a:solidFill>
                <a:effectLst/>
                <a:latin typeface="rubik"/>
              </a:rPr>
              <a:t> was a supercomputer created by </a:t>
            </a:r>
            <a:r>
              <a:rPr lang="en-US" b="0" i="0" dirty="0">
                <a:effectLst/>
                <a:latin typeface="rubik"/>
                <a:hlinkClick r:id="rId3" tooltip="Mice"/>
              </a:rPr>
              <a:t>a race of hyper-intelligent pan-dimensional beings</a:t>
            </a:r>
            <a:r>
              <a:rPr lang="en-US" b="0" i="0" dirty="0">
                <a:solidFill>
                  <a:srgbClr val="E6E6E6"/>
                </a:solidFill>
                <a:effectLst/>
                <a:latin typeface="rubik"/>
              </a:rPr>
              <a:t> that was programmed to calculate the answer to the </a:t>
            </a:r>
            <a:r>
              <a:rPr lang="en-US" b="0" i="0" dirty="0">
                <a:effectLst/>
                <a:latin typeface="rubik"/>
                <a:hlinkClick r:id="rId4" tooltip="Ultimate Question"/>
              </a:rPr>
              <a:t>Ultimate Question</a:t>
            </a:r>
            <a:r>
              <a:rPr lang="en-US" b="0" i="0" dirty="0">
                <a:solidFill>
                  <a:srgbClr val="E6E6E6"/>
                </a:solidFill>
                <a:effectLst/>
                <a:latin typeface="rubik"/>
              </a:rPr>
              <a:t> of </a:t>
            </a:r>
            <a:r>
              <a:rPr lang="en-US" b="0" i="0" dirty="0">
                <a:effectLst/>
                <a:latin typeface="rubik"/>
                <a:hlinkClick r:id="rId5" tooltip="Life, the Universe and Everything"/>
              </a:rPr>
              <a:t>Life, the Universe, and Everything</a:t>
            </a:r>
            <a:r>
              <a:rPr lang="en-US" b="0" i="0" dirty="0">
                <a:solidFill>
                  <a:srgbClr val="E6E6E6"/>
                </a:solidFill>
                <a:effectLst/>
                <a:latin typeface="rubik"/>
              </a:rPr>
              <a:t>. It designed the other supercomputer, </a:t>
            </a:r>
            <a:r>
              <a:rPr lang="en-US" b="0" i="0" dirty="0">
                <a:effectLst/>
                <a:latin typeface="rubik"/>
                <a:hlinkClick r:id="rId6" tooltip="Earth"/>
              </a:rPr>
              <a:t>Earth</a:t>
            </a:r>
            <a:r>
              <a:rPr lang="en-US" b="0" i="0" dirty="0">
                <a:solidFill>
                  <a:srgbClr val="E6E6E6"/>
                </a:solidFill>
                <a:effectLst/>
                <a:latin typeface="rubik"/>
              </a:rPr>
              <a:t>, which was built by the </a:t>
            </a:r>
            <a:r>
              <a:rPr lang="en-US" b="0" i="0" dirty="0" err="1">
                <a:effectLst/>
                <a:latin typeface="rubik"/>
                <a:hlinkClick r:id="rId7" tooltip="Magratheans"/>
              </a:rPr>
              <a:t>Magratheans</a:t>
            </a:r>
            <a:r>
              <a:rPr lang="en-US" b="0" i="0" dirty="0">
                <a:solidFill>
                  <a:srgbClr val="E6E6E6"/>
                </a:solidFill>
                <a:effectLst/>
                <a:latin typeface="rubik"/>
              </a:rPr>
              <a:t>. When it was first switched on, it deduced the Cartesian Principle ("I think, therefore I am") and income tax before being switched off again.</a:t>
            </a:r>
          </a:p>
          <a:p>
            <a:pPr algn="l" fontAlgn="auto">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Two programmers named </a:t>
            </a:r>
            <a:r>
              <a:rPr lang="en-US" b="0" i="0" dirty="0" err="1">
                <a:solidFill>
                  <a:srgbClr val="E6E6E6"/>
                </a:solidFill>
                <a:effectLst/>
                <a:latin typeface="rubik"/>
                <a:hlinkClick r:id="rId8" tooltip="Lunkwill"/>
              </a:rPr>
              <a:t>Lunkwill</a:t>
            </a:r>
            <a:r>
              <a:rPr lang="en-US" b="0" i="0" dirty="0">
                <a:solidFill>
                  <a:srgbClr val="E6E6E6"/>
                </a:solidFill>
                <a:effectLst/>
                <a:latin typeface="rubik"/>
              </a:rPr>
              <a:t> and </a:t>
            </a:r>
            <a:r>
              <a:rPr lang="en-US" b="0" i="0" dirty="0">
                <a:solidFill>
                  <a:srgbClr val="E6E6E6"/>
                </a:solidFill>
                <a:effectLst/>
                <a:latin typeface="rubik"/>
                <a:hlinkClick r:id="rId9" tooltip="Fook"/>
              </a:rPr>
              <a:t>Fook</a:t>
            </a:r>
            <a:r>
              <a:rPr lang="en-US" b="0" i="0" dirty="0">
                <a:solidFill>
                  <a:srgbClr val="E6E6E6"/>
                </a:solidFill>
                <a:effectLst/>
                <a:latin typeface="rubik"/>
              </a:rPr>
              <a:t> were chosen to propose the Ultimate Question to Deep Thought on the day of the Great On-Turning. Before accepting its assignment, Deep Thought advised the programmers that there it would be surpassed in the future by another computer. As to answering the </a:t>
            </a:r>
            <a:r>
              <a:rPr lang="en-US" b="0" i="0" dirty="0" err="1">
                <a:solidFill>
                  <a:srgbClr val="E6E6E6"/>
                </a:solidFill>
                <a:effectLst/>
                <a:latin typeface="rubik"/>
              </a:rPr>
              <a:t>Magratheans</a:t>
            </a:r>
            <a:r>
              <a:rPr lang="en-US" b="0" i="0" dirty="0">
                <a:solidFill>
                  <a:srgbClr val="E6E6E6"/>
                </a:solidFill>
                <a:effectLst/>
                <a:latin typeface="rubik"/>
              </a:rPr>
              <a:t>' question, Deep Thought decided that it would "have to think about it", telling the programmers that it would take the computer 7.5 million years to calculate the answer to their Ultimate Question.</a:t>
            </a:r>
          </a:p>
          <a:p>
            <a:pPr algn="l" fontAlgn="auto">
              <a:spcBef>
                <a:spcPts val="1800"/>
              </a:spcBef>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7.5 million years later, the descendants of </a:t>
            </a:r>
            <a:r>
              <a:rPr lang="en-US" b="0" i="0" dirty="0" err="1">
                <a:solidFill>
                  <a:srgbClr val="E6E6E6"/>
                </a:solidFill>
                <a:effectLst/>
                <a:latin typeface="rubik"/>
              </a:rPr>
              <a:t>Lunkwill</a:t>
            </a:r>
            <a:r>
              <a:rPr lang="en-US" b="0" i="0" dirty="0">
                <a:solidFill>
                  <a:srgbClr val="E6E6E6"/>
                </a:solidFill>
                <a:effectLst/>
                <a:latin typeface="rubik"/>
              </a:rPr>
              <a:t> and Fook — </a:t>
            </a:r>
            <a:r>
              <a:rPr lang="en-US" b="0" i="0" dirty="0" err="1">
                <a:solidFill>
                  <a:srgbClr val="E6E6E6"/>
                </a:solidFill>
                <a:effectLst/>
                <a:latin typeface="rubik"/>
                <a:hlinkClick r:id="rId10" tooltip="Loonquawl"/>
              </a:rPr>
              <a:t>Loonquawl</a:t>
            </a:r>
            <a:r>
              <a:rPr lang="en-US" b="0" i="0" dirty="0">
                <a:solidFill>
                  <a:srgbClr val="E6E6E6"/>
                </a:solidFill>
                <a:effectLst/>
                <a:latin typeface="rubik"/>
              </a:rPr>
              <a:t> and </a:t>
            </a:r>
            <a:r>
              <a:rPr lang="en-US" b="0" i="0" dirty="0" err="1">
                <a:solidFill>
                  <a:srgbClr val="E6E6E6"/>
                </a:solidFill>
                <a:effectLst/>
                <a:latin typeface="rubik"/>
                <a:hlinkClick r:id="rId11" tooltip="Phouchg"/>
              </a:rPr>
              <a:t>Phouchg</a:t>
            </a:r>
            <a:r>
              <a:rPr lang="en-US" b="0" i="0" dirty="0">
                <a:solidFill>
                  <a:srgbClr val="E6E6E6"/>
                </a:solidFill>
                <a:effectLst/>
                <a:latin typeface="rubik"/>
              </a:rPr>
              <a:t> — presided over the </a:t>
            </a:r>
            <a:r>
              <a:rPr lang="en-US" b="0" i="0" dirty="0">
                <a:solidFill>
                  <a:srgbClr val="E6E6E6"/>
                </a:solidFill>
                <a:effectLst/>
                <a:latin typeface="rubik"/>
                <a:hlinkClick r:id="rId12" tooltip="Day of the Answer"/>
              </a:rPr>
              <a:t>Day of the Answer</a:t>
            </a:r>
            <a:r>
              <a:rPr lang="en-US" b="0" i="0" dirty="0">
                <a:solidFill>
                  <a:srgbClr val="E6E6E6"/>
                </a:solidFill>
                <a:effectLst/>
                <a:latin typeface="rubik"/>
              </a:rPr>
              <a:t>, and were chosen to receive the answer to the Ultimate Question. Deep Thought revealed that the Ultimate Answer was </a:t>
            </a:r>
            <a:r>
              <a:rPr lang="en-US" b="0" i="0" dirty="0">
                <a:solidFill>
                  <a:srgbClr val="E6E6E6"/>
                </a:solidFill>
                <a:effectLst/>
                <a:latin typeface="rubik"/>
                <a:hlinkClick r:id="rId13" tooltip="42"/>
              </a:rPr>
              <a:t>42</a:t>
            </a:r>
            <a:r>
              <a:rPr lang="en-US" b="0" i="0" dirty="0">
                <a:solidFill>
                  <a:srgbClr val="E6E6E6"/>
                </a:solidFill>
                <a:effectLst/>
                <a:latin typeface="rubik"/>
              </a:rPr>
              <a:t>. When the </a:t>
            </a:r>
            <a:r>
              <a:rPr lang="en-US" b="0" i="0" dirty="0" err="1">
                <a:solidFill>
                  <a:srgbClr val="E6E6E6"/>
                </a:solidFill>
                <a:effectLst/>
                <a:latin typeface="rubik"/>
              </a:rPr>
              <a:t>Magratheans</a:t>
            </a:r>
            <a:r>
              <a:rPr lang="en-US" b="0" i="0" dirty="0">
                <a:solidFill>
                  <a:srgbClr val="E6E6E6"/>
                </a:solidFill>
                <a:effectLst/>
                <a:latin typeface="rubik"/>
              </a:rPr>
              <a:t> evinced their dismay that 42 was the answer for which they had waited millions of years, Deep Thought chided them for not understanding what the question was. The hapless programmers were further dismayed to hear that Deep Thought was incapable of determining what the question was. Instead, the computer designed its successor, the superior computer it had hinted at millions of years earlier. Deep Thought announced that the new machine would be so large, it would resemble a planet, and be of such complexity that organic life would become part of its operating matrix. The </a:t>
            </a:r>
            <a:r>
              <a:rPr lang="en-US" b="0" i="0" dirty="0" err="1">
                <a:solidFill>
                  <a:srgbClr val="E6E6E6"/>
                </a:solidFill>
                <a:effectLst/>
                <a:latin typeface="rubik"/>
              </a:rPr>
              <a:t>Magratheans</a:t>
            </a:r>
            <a:r>
              <a:rPr lang="en-US" b="0" i="0" dirty="0">
                <a:solidFill>
                  <a:srgbClr val="E6E6E6"/>
                </a:solidFill>
                <a:effectLst/>
                <a:latin typeface="rubik"/>
              </a:rPr>
              <a:t> would evolve into mice and descend to the planet to operate its 10 million-year-long program, and that new machine would be known as the </a:t>
            </a:r>
            <a:r>
              <a:rPr lang="en-US" b="0" i="0" dirty="0">
                <a:solidFill>
                  <a:srgbClr val="E6E6E6"/>
                </a:solidFill>
                <a:effectLst/>
                <a:latin typeface="rubik"/>
                <a:hlinkClick r:id="rId6" tooltip="Earth"/>
              </a:rPr>
              <a:t>Earth</a:t>
            </a:r>
            <a:r>
              <a:rPr lang="en-US" b="0" i="0" dirty="0">
                <a:solidFill>
                  <a:srgbClr val="E6E6E6"/>
                </a:solidFill>
                <a:effectLst/>
                <a:latin typeface="rubik"/>
              </a:rPr>
              <a:t>.</a:t>
            </a:r>
          </a:p>
          <a:p>
            <a:pPr algn="l" fontAlgn="auto">
              <a:spcBef>
                <a:spcPts val="1800"/>
              </a:spcBef>
              <a:spcAft>
                <a:spcPts val="1800"/>
              </a:spcAft>
            </a:pPr>
            <a:endParaRPr lang="en-US" b="0" i="0" dirty="0">
              <a:solidFill>
                <a:srgbClr val="E6E6E6"/>
              </a:solidFill>
              <a:effectLst/>
              <a:latin typeface="rubik"/>
            </a:endParaRPr>
          </a:p>
          <a:p>
            <a:pPr algn="l" fontAlgn="auto">
              <a:spcBef>
                <a:spcPts val="1800"/>
              </a:spcBef>
              <a:spcAft>
                <a:spcPts val="1800"/>
              </a:spcAft>
            </a:pPr>
            <a:r>
              <a:rPr lang="en-US" b="0" i="0" dirty="0">
                <a:solidFill>
                  <a:srgbClr val="E6E6E6"/>
                </a:solidFill>
                <a:effectLst/>
                <a:latin typeface="rubik"/>
              </a:rPr>
              <a:t>Nearly 10 million years later, just five minutes before it could reach The Question, a </a:t>
            </a:r>
            <a:r>
              <a:rPr lang="en-US" b="0" i="0" dirty="0" err="1">
                <a:solidFill>
                  <a:srgbClr val="E6E6E6"/>
                </a:solidFill>
                <a:effectLst/>
                <a:latin typeface="rubik"/>
                <a:hlinkClick r:id="rId14" tooltip="Vogon Constructor Fleet"/>
              </a:rPr>
              <a:t>Vogon</a:t>
            </a:r>
            <a:r>
              <a:rPr lang="en-US" b="0" i="0" dirty="0">
                <a:solidFill>
                  <a:srgbClr val="E6E6E6"/>
                </a:solidFill>
                <a:effectLst/>
                <a:latin typeface="rubik"/>
                <a:hlinkClick r:id="rId14" tooltip="Vogon Constructor Fleet"/>
              </a:rPr>
              <a:t> Constructor Fleet</a:t>
            </a:r>
            <a:r>
              <a:rPr lang="en-US" b="0" i="0" dirty="0">
                <a:solidFill>
                  <a:srgbClr val="E6E6E6"/>
                </a:solidFill>
                <a:effectLst/>
                <a:latin typeface="rubik"/>
              </a:rPr>
              <a:t> destroyed Earth to make way for a hyperspace bypass.</a:t>
            </a:r>
          </a:p>
          <a:p>
            <a:pPr algn="l" fontAlgn="auto">
              <a:spcBef>
                <a:spcPts val="1800"/>
              </a:spcBef>
              <a:spcAft>
                <a:spcPts val="1800"/>
              </a:spcAft>
            </a:pPr>
            <a:r>
              <a:rPr lang="en-US" b="0" i="0" dirty="0">
                <a:solidFill>
                  <a:srgbClr val="E6E6E6"/>
                </a:solidFill>
                <a:effectLst/>
                <a:latin typeface="rubik"/>
              </a:rPr>
              <a:t>According to the film, Deep Thought also designed the </a:t>
            </a:r>
            <a:r>
              <a:rPr lang="en-US" b="0" i="0" dirty="0">
                <a:solidFill>
                  <a:srgbClr val="E6E6E6"/>
                </a:solidFill>
                <a:effectLst/>
                <a:latin typeface="rubik"/>
                <a:hlinkClick r:id="rId15" tooltip="Point of View gun"/>
              </a:rPr>
              <a:t>Point of View gun</a:t>
            </a:r>
            <a:r>
              <a:rPr lang="en-US" b="0" i="0" dirty="0">
                <a:solidFill>
                  <a:srgbClr val="E6E6E6"/>
                </a:solidFill>
                <a:effectLst/>
                <a:latin typeface="rubik"/>
              </a:rPr>
              <a:t> as a commission from the Intergalactic Consortium of Angry Housewives. In the film, </a:t>
            </a:r>
            <a:r>
              <a:rPr lang="en-US" b="0" i="0" dirty="0" err="1">
                <a:solidFill>
                  <a:srgbClr val="E6E6E6"/>
                </a:solidFill>
                <a:effectLst/>
                <a:latin typeface="rubik"/>
                <a:hlinkClick r:id="rId16" tooltip="Zaphod Beeblebrox"/>
              </a:rPr>
              <a:t>Zaphod</a:t>
            </a:r>
            <a:r>
              <a:rPr lang="en-US" b="0" i="0" dirty="0">
                <a:solidFill>
                  <a:srgbClr val="E6E6E6"/>
                </a:solidFill>
                <a:effectLst/>
                <a:latin typeface="rubik"/>
                <a:hlinkClick r:id="rId16" tooltip="Zaphod Beeblebrox"/>
              </a:rPr>
              <a:t> </a:t>
            </a:r>
            <a:r>
              <a:rPr lang="en-US" b="0" i="0" dirty="0" err="1">
                <a:solidFill>
                  <a:srgbClr val="E6E6E6"/>
                </a:solidFill>
                <a:effectLst/>
                <a:latin typeface="rubik"/>
                <a:hlinkClick r:id="rId16" tooltip="Zaphod Beeblebrox"/>
              </a:rPr>
              <a:t>Beeblebrox</a:t>
            </a:r>
            <a:r>
              <a:rPr lang="en-US" b="0" i="0" dirty="0">
                <a:solidFill>
                  <a:srgbClr val="E6E6E6"/>
                </a:solidFill>
                <a:effectLst/>
                <a:latin typeface="rubik"/>
              </a:rPr>
              <a:t>, </a:t>
            </a:r>
            <a:r>
              <a:rPr lang="en-US" b="0" i="0" dirty="0">
                <a:solidFill>
                  <a:srgbClr val="E6E6E6"/>
                </a:solidFill>
                <a:effectLst/>
                <a:latin typeface="rubik"/>
                <a:hlinkClick r:id="rId17" tooltip="Ford Prefect"/>
              </a:rPr>
              <a:t>Ford Prefect</a:t>
            </a:r>
            <a:r>
              <a:rPr lang="en-US" b="0" i="0" dirty="0">
                <a:solidFill>
                  <a:srgbClr val="E6E6E6"/>
                </a:solidFill>
                <a:effectLst/>
                <a:latin typeface="rubik"/>
              </a:rPr>
              <a:t> and </a:t>
            </a:r>
            <a:r>
              <a:rPr lang="en-US" b="0" i="0" dirty="0">
                <a:solidFill>
                  <a:srgbClr val="E6E6E6"/>
                </a:solidFill>
                <a:effectLst/>
                <a:latin typeface="rubik"/>
                <a:hlinkClick r:id="rId18" tooltip="Trillian Astra"/>
              </a:rPr>
              <a:t>Trillian</a:t>
            </a:r>
            <a:r>
              <a:rPr lang="en-US" b="0" i="0" dirty="0">
                <a:solidFill>
                  <a:srgbClr val="E6E6E6"/>
                </a:solidFill>
                <a:effectLst/>
                <a:latin typeface="rubik"/>
              </a:rPr>
              <a:t> reach Deep Thought's plane of existence and find that it spent the 10 million years since the Earth's creation "watching </a:t>
            </a:r>
            <a:r>
              <a:rPr lang="en-US" b="0" i="0" dirty="0" err="1">
                <a:solidFill>
                  <a:srgbClr val="E6E6E6"/>
                </a:solidFill>
                <a:effectLst/>
                <a:latin typeface="rubik"/>
              </a:rPr>
              <a:t>telly</a:t>
            </a:r>
            <a:r>
              <a:rPr lang="en-US" b="0" i="0" dirty="0">
                <a:solidFill>
                  <a:srgbClr val="E6E6E6"/>
                </a:solidFill>
                <a:effectLst/>
                <a:latin typeface="rubik"/>
              </a:rPr>
              <a:t>", and is apathetic to Earth's destruction. When prompted, it provides them access to the chamber containing the Point of View gun, which they had been sent to collect as part of a bargain with </a:t>
            </a:r>
            <a:r>
              <a:rPr lang="en-US" b="0" i="0" dirty="0">
                <a:solidFill>
                  <a:srgbClr val="E6E6E6"/>
                </a:solidFill>
                <a:effectLst/>
                <a:latin typeface="rubik"/>
                <a:hlinkClick r:id="rId19" tooltip="Humma Kavula"/>
              </a:rPr>
              <a:t>Humma Kavula</a:t>
            </a:r>
            <a:r>
              <a:rPr lang="en-US" b="0" i="0" dirty="0">
                <a:solidFill>
                  <a:srgbClr val="E6E6E6"/>
                </a:solidFill>
                <a:effectLst/>
                <a:latin typeface="rubik"/>
              </a:rPr>
              <a:t>.</a:t>
            </a:r>
          </a:p>
          <a:p>
            <a:endParaRPr lang="en-ZA" dirty="0"/>
          </a:p>
        </p:txBody>
      </p:sp>
      <p:sp>
        <p:nvSpPr>
          <p:cNvPr id="4" name="Slide Number Placeholder 3">
            <a:extLst>
              <a:ext uri="{FF2B5EF4-FFF2-40B4-BE49-F238E27FC236}">
                <a16:creationId xmlns:a16="http://schemas.microsoft.com/office/drawing/2014/main" id="{266723E4-C824-82F1-2C1A-FFC4F7698779}"/>
              </a:ext>
            </a:extLst>
          </p:cNvPr>
          <p:cNvSpPr>
            <a:spLocks noGrp="1"/>
          </p:cNvSpPr>
          <p:nvPr>
            <p:ph type="sldNum" sz="quarter" idx="5"/>
          </p:nvPr>
        </p:nvSpPr>
        <p:spPr/>
        <p:txBody>
          <a:bodyPr/>
          <a:lstStyle/>
          <a:p>
            <a:fld id="{0F0CB5E3-F929-490A-BFFA-8EFD244891D8}" type="slidenum">
              <a:rPr lang="en-ZA" smtClean="0"/>
              <a:t>4</a:t>
            </a:fld>
            <a:endParaRPr lang="en-ZA"/>
          </a:p>
        </p:txBody>
      </p:sp>
    </p:spTree>
    <p:extLst>
      <p:ext uri="{BB962C8B-B14F-4D97-AF65-F5344CB8AC3E}">
        <p14:creationId xmlns:p14="http://schemas.microsoft.com/office/powerpoint/2010/main" val="366647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57900" y="1285875"/>
            <a:ext cx="6172200" cy="3471863"/>
          </a:xfrm>
          <a:prstGeom prst="rect">
            <a:avLst/>
          </a:prstGeom>
          <a:noFill/>
          <a:ln w="12700">
            <a:solidFill>
              <a:prstClr val="black"/>
            </a:solidFill>
          </a:ln>
        </p:spPr>
      </p:sp>
      <p:sp>
        <p:nvSpPr>
          <p:cNvPr id="3" name="Notes Placeholder 2"/>
          <p:cNvSpPr>
            <a:spLocks noGrp="1"/>
          </p:cNvSpPr>
          <p:nvPr>
            <p:ph type="body" idx="1"/>
          </p:nvPr>
        </p:nvSpPr>
        <p:spPr>
          <a:xfrm>
            <a:off x="1828800" y="4951413"/>
            <a:ext cx="14630400" cy="4049712"/>
          </a:xfrm>
          <a:prstGeom prst="rect">
            <a:avLst/>
          </a:prstGeom>
        </p:spPr>
        <p:txBody>
          <a:bodyPr/>
          <a:lstStyle/>
          <a:p>
            <a:r>
              <a:rPr lang="en-GB" dirty="0"/>
              <a:t>The theme of the hackathon is</a:t>
            </a:r>
          </a:p>
          <a:p>
            <a:r>
              <a:rPr lang="en-GB" b="1" dirty="0"/>
              <a:t>"Empowering the Vaal through Digital Innovation“</a:t>
            </a:r>
          </a:p>
          <a:p>
            <a:endParaRPr lang="en-GB" dirty="0"/>
          </a:p>
          <a:p>
            <a:r>
              <a:rPr lang="en-GB" dirty="0"/>
              <a:t>It emphasizes the role of technology as a catalyst for transformation in both the campus and the wider Vaal community. Through innovative solutions, the event aims to address key challenges and uplift the region.</a:t>
            </a:r>
          </a:p>
          <a:p>
            <a:endParaRPr lang="en-ZA" dirty="0"/>
          </a:p>
        </p:txBody>
      </p:sp>
    </p:spTree>
    <p:extLst>
      <p:ext uri="{BB962C8B-B14F-4D97-AF65-F5344CB8AC3E}">
        <p14:creationId xmlns:p14="http://schemas.microsoft.com/office/powerpoint/2010/main" val="3152904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7AD59-3B2E-B542-545D-F0BA319BB0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65E93600-6FDD-3AF9-FC52-383702B8DC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DB5E1054-5045-E8D5-523C-FF572345D1EC}"/>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763376DA-8581-3B27-77C1-60F29BE7EAA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F055894-C29C-3609-2142-CEAC80A3635A}"/>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32616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1701-D074-53B5-59C2-C3C2BE489383}"/>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4BB5A071-8725-91D2-5854-86916025AF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C4368F4-8142-29EC-688A-C1F7BD0CB005}"/>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BDAF18D9-AA82-0CC8-C6B1-49C33D53BB6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141FE3B-D2AB-EE6D-8E42-D3D10C948F21}"/>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3205707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ECF740-389C-CCBD-1358-3059F05A9F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7288331-6E0A-4408-A009-FCAF2C1402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657A57E-058F-DCB4-4CEE-B1DCECB507F9}"/>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F5AE5BBB-93C6-C004-8BC5-D5B29CEB061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48F7410-0EEA-9FEE-2723-F09F1665C763}"/>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152343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6EF9-D520-8E84-E581-274BD487B511}"/>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0C8B4E2-9008-469B-999E-099AD68B0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A3A627B-66B1-0178-C90F-DAF450C66FA3}"/>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67696D9C-1DB3-37E1-4825-190D88BE7CB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A6E4B98-046A-EAFC-699A-49388AA9E3A6}"/>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1863083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696B8-EA68-023E-58DE-41E8115A40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6CB87313-C05F-0CAA-DAC6-9508A70B31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2BCC7E-5BAC-697A-55FE-936BD19839ED}"/>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3477DFFD-2E91-30EC-8023-6E959C5FD87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A1768C0-6184-22A2-2C55-2D2F3BA1DFFC}"/>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182696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D092-5A11-49AD-41A0-6A5EBA0D1509}"/>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C213C53C-D8BB-A3F5-58F9-988B041E41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5330575A-9595-4038-43EB-0258358CFD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BCF80032-70BC-9C13-94BA-B4A797ECFF5E}"/>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6" name="Footer Placeholder 5">
            <a:extLst>
              <a:ext uri="{FF2B5EF4-FFF2-40B4-BE49-F238E27FC236}">
                <a16:creationId xmlns:a16="http://schemas.microsoft.com/office/drawing/2014/main" id="{8783BBCC-BE8B-6B88-7684-F83A9D66E52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AD8B384D-8C77-3A7E-EF7A-4D7CCCE59772}"/>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716737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E53A-6D02-426E-7EBB-E64D9FEAA0E0}"/>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9ECDB9D8-399C-BD16-8E1B-0BB0492DC5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0DB212-54CF-E8ED-7522-136F774FC2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9E47A44D-CD9A-1D7B-840D-5E815B6557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A71A4B-3805-BFCE-B4A0-40A024EB4D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263D7D6-E7A4-3819-2233-4ABAE16E12BC}"/>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8" name="Footer Placeholder 7">
            <a:extLst>
              <a:ext uri="{FF2B5EF4-FFF2-40B4-BE49-F238E27FC236}">
                <a16:creationId xmlns:a16="http://schemas.microsoft.com/office/drawing/2014/main" id="{84EFEDF0-F8D9-50AD-FDCC-D2902A24D5D2}"/>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8E5409E0-48FC-CDD8-D259-FD2F6C887730}"/>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37202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D98C-5D52-2A4E-8C19-5E648B833F43}"/>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C95A36C0-FD11-5FC5-05AA-EB95C17E4362}"/>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4" name="Footer Placeholder 3">
            <a:extLst>
              <a:ext uri="{FF2B5EF4-FFF2-40B4-BE49-F238E27FC236}">
                <a16:creationId xmlns:a16="http://schemas.microsoft.com/office/drawing/2014/main" id="{AFCCA879-C612-048D-CBBD-2DDBD4ACD6EA}"/>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D3E969F3-F173-6731-A09D-AFB67ACD64B7}"/>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4180494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79BCA-AE0B-1141-AF82-3F6F00417388}"/>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3" name="Footer Placeholder 2">
            <a:extLst>
              <a:ext uri="{FF2B5EF4-FFF2-40B4-BE49-F238E27FC236}">
                <a16:creationId xmlns:a16="http://schemas.microsoft.com/office/drawing/2014/main" id="{534D004F-F45A-7DA3-E4F3-33075B6231B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28AFE665-83A4-3E90-7A5C-D63DA89B8DC1}"/>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2290890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FEDF-EF0B-BBDA-00D3-5A12C68E1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A0722DD3-66AB-9C79-0434-2CF9B2C7B8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FCFF9665-F428-7C91-9354-7D30D799D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2044E7-B087-6206-9166-AF2C26CA59D6}"/>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6" name="Footer Placeholder 5">
            <a:extLst>
              <a:ext uri="{FF2B5EF4-FFF2-40B4-BE49-F238E27FC236}">
                <a16:creationId xmlns:a16="http://schemas.microsoft.com/office/drawing/2014/main" id="{69FADC6F-0099-253F-252C-3DBC6EE90B8F}"/>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F671D5C-B910-CE9E-6402-9217B22B69C9}"/>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1374200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B997-11A2-C3C7-C05B-B937D939D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806359D9-C6FF-1376-CF4E-EB593692BB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9E5B80C8-BFD6-52D4-4C6D-3F4365855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CB63A-7191-5AD5-730A-AB6FA2D90EA9}"/>
              </a:ext>
            </a:extLst>
          </p:cNvPr>
          <p:cNvSpPr>
            <a:spLocks noGrp="1"/>
          </p:cNvSpPr>
          <p:nvPr>
            <p:ph type="dt" sz="half" idx="10"/>
          </p:nvPr>
        </p:nvSpPr>
        <p:spPr/>
        <p:txBody>
          <a:bodyPr/>
          <a:lstStyle/>
          <a:p>
            <a:fld id="{99780E4E-5C38-448C-9A85-B1A7A92827BD}" type="datetimeFigureOut">
              <a:rPr lang="en-ZA" smtClean="0"/>
              <a:t>2025/01/19</a:t>
            </a:fld>
            <a:endParaRPr lang="en-ZA"/>
          </a:p>
        </p:txBody>
      </p:sp>
      <p:sp>
        <p:nvSpPr>
          <p:cNvPr id="6" name="Footer Placeholder 5">
            <a:extLst>
              <a:ext uri="{FF2B5EF4-FFF2-40B4-BE49-F238E27FC236}">
                <a16:creationId xmlns:a16="http://schemas.microsoft.com/office/drawing/2014/main" id="{6CFAD7A3-CBC4-DF29-C2C5-FDF7F441C670}"/>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D9D290D-B382-6B01-04DF-C0AA765DB5DC}"/>
              </a:ext>
            </a:extLst>
          </p:cNvPr>
          <p:cNvSpPr>
            <a:spLocks noGrp="1"/>
          </p:cNvSpPr>
          <p:nvPr>
            <p:ph type="sldNum" sz="quarter" idx="12"/>
          </p:nvPr>
        </p:nvSpPr>
        <p:spPr/>
        <p:txBody>
          <a:bodyPr/>
          <a:lstStyle/>
          <a:p>
            <a:fld id="{B6F5E989-9169-40AC-8E92-821FC94CCC2A}" type="slidenum">
              <a:rPr lang="en-ZA" smtClean="0"/>
              <a:t>‹#›</a:t>
            </a:fld>
            <a:endParaRPr lang="en-ZA"/>
          </a:p>
        </p:txBody>
      </p:sp>
    </p:spTree>
    <p:extLst>
      <p:ext uri="{BB962C8B-B14F-4D97-AF65-F5344CB8AC3E}">
        <p14:creationId xmlns:p14="http://schemas.microsoft.com/office/powerpoint/2010/main" val="588811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BFBC5-E092-73D5-F79B-302C363F0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C932C24-638E-C00A-1EF4-517500242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08FDA38-C794-9A87-BF6F-5C9BB33B05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780E4E-5C38-448C-9A85-B1A7A92827BD}" type="datetimeFigureOut">
              <a:rPr lang="en-ZA" smtClean="0"/>
              <a:t>2025/01/19</a:t>
            </a:fld>
            <a:endParaRPr lang="en-ZA"/>
          </a:p>
        </p:txBody>
      </p:sp>
      <p:sp>
        <p:nvSpPr>
          <p:cNvPr id="5" name="Footer Placeholder 4">
            <a:extLst>
              <a:ext uri="{FF2B5EF4-FFF2-40B4-BE49-F238E27FC236}">
                <a16:creationId xmlns:a16="http://schemas.microsoft.com/office/drawing/2014/main" id="{3DCFFF43-1C2A-ECB0-4121-77C89DF27D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E2B32E69-0B0F-8EEF-E1E4-3C58B2139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F5E989-9169-40AC-8E92-821FC94CCC2A}" type="slidenum">
              <a:rPr lang="en-ZA" smtClean="0"/>
              <a:t>‹#›</a:t>
            </a:fld>
            <a:endParaRPr lang="en-ZA"/>
          </a:p>
        </p:txBody>
      </p:sp>
    </p:spTree>
    <p:extLst>
      <p:ext uri="{BB962C8B-B14F-4D97-AF65-F5344CB8AC3E}">
        <p14:creationId xmlns:p14="http://schemas.microsoft.com/office/powerpoint/2010/main" val="1237886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F2F44BA2-9117-161C-2E55-11CB9097885B}"/>
              </a:ext>
            </a:extLst>
          </p:cNvPr>
          <p:cNvSpPr/>
          <p:nvPr/>
        </p:nvSpPr>
        <p:spPr>
          <a:xfrm>
            <a:off x="-2496384" y="-39118"/>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Parallelogram 15">
            <a:extLst>
              <a:ext uri="{FF2B5EF4-FFF2-40B4-BE49-F238E27FC236}">
                <a16:creationId xmlns:a16="http://schemas.microsoft.com/office/drawing/2014/main" id="{0189A974-8E23-1E02-F3AF-4D445534122C}"/>
              </a:ext>
            </a:extLst>
          </p:cNvPr>
          <p:cNvSpPr/>
          <p:nvPr/>
        </p:nvSpPr>
        <p:spPr>
          <a:xfrm>
            <a:off x="4522687" y="0"/>
            <a:ext cx="8599423" cy="6858000"/>
          </a:xfrm>
          <a:prstGeom prst="parallelogram">
            <a:avLst>
              <a:gd name="adj" fmla="val 81566"/>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Parallelogram 7">
            <a:extLst>
              <a:ext uri="{FF2B5EF4-FFF2-40B4-BE49-F238E27FC236}">
                <a16:creationId xmlns:a16="http://schemas.microsoft.com/office/drawing/2014/main" id="{C6F8DD14-9FFC-8ED8-8348-D4CA28CCD8DD}"/>
              </a:ext>
            </a:extLst>
          </p:cNvPr>
          <p:cNvSpPr/>
          <p:nvPr/>
        </p:nvSpPr>
        <p:spPr>
          <a:xfrm>
            <a:off x="1966453"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TextBox 11">
            <a:extLst>
              <a:ext uri="{FF2B5EF4-FFF2-40B4-BE49-F238E27FC236}">
                <a16:creationId xmlns:a16="http://schemas.microsoft.com/office/drawing/2014/main" id="{7F6B8DB6-0BF8-6644-28DD-C45C6EC7C5DE}"/>
              </a:ext>
            </a:extLst>
          </p:cNvPr>
          <p:cNvSpPr txBox="1"/>
          <p:nvPr/>
        </p:nvSpPr>
        <p:spPr>
          <a:xfrm>
            <a:off x="526476" y="382181"/>
            <a:ext cx="6211957" cy="1200329"/>
          </a:xfrm>
          <a:prstGeom prst="rect">
            <a:avLst/>
          </a:prstGeom>
          <a:noFill/>
        </p:spPr>
        <p:txBody>
          <a:bodyPr wrap="none" rtlCol="0">
            <a:spAutoFit/>
          </a:bodyPr>
          <a:lstStyle/>
          <a:p>
            <a:r>
              <a:rPr lang="en-ZA" sz="7200" b="1" dirty="0">
                <a:ln w="12700">
                  <a:solidFill>
                    <a:schemeClr val="tx2"/>
                  </a:solidFill>
                </a:ln>
                <a:solidFill>
                  <a:schemeClr val="bg1"/>
                </a:solidFill>
                <a:effectLst>
                  <a:outerShdw blurRad="38100" dist="38100" dir="2700000" algn="tl">
                    <a:srgbClr val="000000">
                      <a:alpha val="43137"/>
                    </a:srgbClr>
                  </a:outerShdw>
                </a:effectLst>
                <a:latin typeface="Arial Rounded MT Bold" panose="020F0704030504030204" pitchFamily="34" charset="0"/>
              </a:rPr>
              <a:t>Jacqui Muller</a:t>
            </a:r>
          </a:p>
        </p:txBody>
      </p:sp>
      <p:sp>
        <p:nvSpPr>
          <p:cNvPr id="13" name="TextBox 12">
            <a:extLst>
              <a:ext uri="{FF2B5EF4-FFF2-40B4-BE49-F238E27FC236}">
                <a16:creationId xmlns:a16="http://schemas.microsoft.com/office/drawing/2014/main" id="{E78A4E54-1325-365D-89DD-7EE3246D4B39}"/>
              </a:ext>
            </a:extLst>
          </p:cNvPr>
          <p:cNvSpPr txBox="1"/>
          <p:nvPr/>
        </p:nvSpPr>
        <p:spPr>
          <a:xfrm>
            <a:off x="2909457" y="1350357"/>
            <a:ext cx="3377848" cy="307777"/>
          </a:xfrm>
          <a:prstGeom prst="rect">
            <a:avLst/>
          </a:prstGeom>
          <a:noFill/>
        </p:spPr>
        <p:txBody>
          <a:bodyPr wrap="none" rtlCol="0">
            <a:spAutoFit/>
          </a:bodyPr>
          <a:lstStyle/>
          <a:p>
            <a:r>
              <a:rPr lang="en-ZA" sz="1400" i="1" dirty="0">
                <a:solidFill>
                  <a:schemeClr val="tx2"/>
                </a:solidFill>
              </a:rPr>
              <a:t>Changing the world one solution at a time</a:t>
            </a:r>
          </a:p>
        </p:txBody>
      </p:sp>
      <p:sp>
        <p:nvSpPr>
          <p:cNvPr id="14" name="TextBox 13">
            <a:extLst>
              <a:ext uri="{FF2B5EF4-FFF2-40B4-BE49-F238E27FC236}">
                <a16:creationId xmlns:a16="http://schemas.microsoft.com/office/drawing/2014/main" id="{B2DB0482-AE33-19D4-27A2-C9A6FBFD35DD}"/>
              </a:ext>
            </a:extLst>
          </p:cNvPr>
          <p:cNvSpPr txBox="1"/>
          <p:nvPr/>
        </p:nvSpPr>
        <p:spPr>
          <a:xfrm>
            <a:off x="642223" y="1914034"/>
            <a:ext cx="5837382" cy="954107"/>
          </a:xfrm>
          <a:prstGeom prst="rect">
            <a:avLst/>
          </a:prstGeom>
          <a:noFill/>
        </p:spPr>
        <p:txBody>
          <a:bodyPr wrap="square" rtlCol="0">
            <a:spAutoFit/>
          </a:bodyPr>
          <a:lstStyle/>
          <a:p>
            <a:pPr algn="ctr"/>
            <a:r>
              <a:rPr lang="en-ZA" sz="1400" i="1" dirty="0">
                <a:solidFill>
                  <a:schemeClr val="tx2"/>
                </a:solidFill>
              </a:rPr>
              <a:t>UiPath MVP - Lecturer - Researcher - Solution Architect -</a:t>
            </a:r>
          </a:p>
          <a:p>
            <a:pPr algn="ctr"/>
            <a:r>
              <a:rPr lang="en-ZA" sz="1400" i="1" dirty="0">
                <a:solidFill>
                  <a:schemeClr val="tx2"/>
                </a:solidFill>
              </a:rPr>
              <a:t>Enterprise Architect - Senior Automation Developer - Process </a:t>
            </a:r>
          </a:p>
          <a:p>
            <a:pPr algn="ctr"/>
            <a:r>
              <a:rPr lang="en-ZA" sz="1400" i="1" dirty="0">
                <a:solidFill>
                  <a:schemeClr val="tx2"/>
                </a:solidFill>
              </a:rPr>
              <a:t>Analyst - Public Speaker - Business Owner - PhD Candidate -</a:t>
            </a:r>
          </a:p>
          <a:p>
            <a:pPr algn="ctr"/>
            <a:r>
              <a:rPr lang="en-ZA" sz="1400" i="1" dirty="0">
                <a:solidFill>
                  <a:schemeClr val="tx2"/>
                </a:solidFill>
              </a:rPr>
              <a:t>LinkedIn Top Voice - UiPath AI Ambassador of the Year - Blogger</a:t>
            </a:r>
          </a:p>
        </p:txBody>
      </p:sp>
      <p:sp>
        <p:nvSpPr>
          <p:cNvPr id="15" name="Rectangle 14">
            <a:extLst>
              <a:ext uri="{FF2B5EF4-FFF2-40B4-BE49-F238E27FC236}">
                <a16:creationId xmlns:a16="http://schemas.microsoft.com/office/drawing/2014/main" id="{4CB12A14-B867-6AB8-19A8-AB8BFB8B38F7}"/>
              </a:ext>
            </a:extLst>
          </p:cNvPr>
          <p:cNvSpPr/>
          <p:nvPr/>
        </p:nvSpPr>
        <p:spPr>
          <a:xfrm>
            <a:off x="540622" y="1863691"/>
            <a:ext cx="6031345" cy="1032731"/>
          </a:xfrm>
          <a:prstGeom prst="rect">
            <a:avLst/>
          </a:prstGeom>
          <a:noFill/>
          <a:ln w="12700">
            <a:solidFill>
              <a:schemeClr val="tx2"/>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054" name="Picture 6" descr="NWU Brand Store">
            <a:extLst>
              <a:ext uri="{FF2B5EF4-FFF2-40B4-BE49-F238E27FC236}">
                <a16:creationId xmlns:a16="http://schemas.microsoft.com/office/drawing/2014/main" id="{E48964F0-A276-A6ED-7F5F-A85E7AB37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056" y="3469781"/>
            <a:ext cx="1669911" cy="37216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37B5C2E-48CA-1027-5A30-966EFAE13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184" y="5461735"/>
            <a:ext cx="1644384" cy="41109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cartoon of a person with brown eyes&#10;&#10;Description automatically generated">
            <a:extLst>
              <a:ext uri="{FF2B5EF4-FFF2-40B4-BE49-F238E27FC236}">
                <a16:creationId xmlns:a16="http://schemas.microsoft.com/office/drawing/2014/main" id="{A449E56C-0C74-D703-2DFE-5F9D4D7603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650" y="3418878"/>
            <a:ext cx="1644384" cy="652152"/>
          </a:xfrm>
          <a:prstGeom prst="rect">
            <a:avLst/>
          </a:prstGeom>
          <a:effectLst>
            <a:outerShdw blurRad="63500" sx="102000" sy="102000" algn="ctr" rotWithShape="0">
              <a:prstClr val="black">
                <a:alpha val="40000"/>
              </a:prstClr>
            </a:outerShdw>
          </a:effectLst>
        </p:spPr>
      </p:pic>
      <p:pic>
        <p:nvPicPr>
          <p:cNvPr id="2058" name="Picture 10" descr="Ntt Logo History Ntt Data Logo Download Logo Icon Png Svg | Porn Sex ...">
            <a:extLst>
              <a:ext uri="{FF2B5EF4-FFF2-40B4-BE49-F238E27FC236}">
                <a16:creationId xmlns:a16="http://schemas.microsoft.com/office/drawing/2014/main" id="{B323648A-1805-A80E-686F-9870422141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420" y="5524497"/>
            <a:ext cx="1644384" cy="26721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C2F512-58F5-A5B4-BD5B-98D42DEFCC50}"/>
              </a:ext>
            </a:extLst>
          </p:cNvPr>
          <p:cNvPicPr>
            <a:picLocks noChangeAspect="1"/>
          </p:cNvPicPr>
          <p:nvPr/>
        </p:nvPicPr>
        <p:blipFill rotWithShape="1">
          <a:blip r:embed="rId7">
            <a:extLst>
              <a:ext uri="{28A0092B-C50C-407E-A947-70E740481C1C}">
                <a14:useLocalDpi xmlns:a14="http://schemas.microsoft.com/office/drawing/2010/main" val="0"/>
              </a:ext>
            </a:extLst>
          </a:blip>
          <a:srcRect l="8606" t="28895" r="11061" b="28122"/>
          <a:stretch/>
        </p:blipFill>
        <p:spPr>
          <a:xfrm>
            <a:off x="2642287" y="3469762"/>
            <a:ext cx="1617960" cy="481883"/>
          </a:xfrm>
          <a:prstGeom prst="rect">
            <a:avLst/>
          </a:prstGeom>
          <a:effectLst>
            <a:outerShdw blurRad="63500" sx="102000" sy="102000" algn="ctr" rotWithShape="0">
              <a:prstClr val="black">
                <a:alpha val="40000"/>
              </a:prstClr>
            </a:outerShdw>
          </a:effectLst>
        </p:spPr>
      </p:pic>
      <p:pic>
        <p:nvPicPr>
          <p:cNvPr id="3" name="Picture 2" descr="A person smiling at camera&#10;&#10;Description automatically generated">
            <a:extLst>
              <a:ext uri="{FF2B5EF4-FFF2-40B4-BE49-F238E27FC236}">
                <a16:creationId xmlns:a16="http://schemas.microsoft.com/office/drawing/2014/main" id="{AC0E65C5-6AE1-C32A-03F2-06B3E2035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7033" y="39118"/>
            <a:ext cx="7190196" cy="6858000"/>
          </a:xfrm>
          <a:prstGeom prst="rect">
            <a:avLst/>
          </a:prstGeom>
        </p:spPr>
      </p:pic>
      <p:sp>
        <p:nvSpPr>
          <p:cNvPr id="6" name="Rectangle 5">
            <a:extLst>
              <a:ext uri="{FF2B5EF4-FFF2-40B4-BE49-F238E27FC236}">
                <a16:creationId xmlns:a16="http://schemas.microsoft.com/office/drawing/2014/main" id="{ACD4DD9F-4550-299F-6CA0-A6E3385D0B4C}"/>
              </a:ext>
            </a:extLst>
          </p:cNvPr>
          <p:cNvSpPr/>
          <p:nvPr/>
        </p:nvSpPr>
        <p:spPr>
          <a:xfrm>
            <a:off x="7512387" y="3802331"/>
            <a:ext cx="3755766" cy="3856314"/>
          </a:xfrm>
          <a:prstGeom prst="rect">
            <a:avLst/>
          </a:prstGeom>
          <a:ln>
            <a:noFill/>
          </a:ln>
          <a:effectLst>
            <a:softEdge rad="635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ZA"/>
          </a:p>
        </p:txBody>
      </p:sp>
      <p:pic>
        <p:nvPicPr>
          <p:cNvPr id="10" name="Picture 9">
            <a:extLst>
              <a:ext uri="{FF2B5EF4-FFF2-40B4-BE49-F238E27FC236}">
                <a16:creationId xmlns:a16="http://schemas.microsoft.com/office/drawing/2014/main" id="{473AD919-029C-173A-7D13-DF79E58B601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330254" y="4642094"/>
            <a:ext cx="2035976" cy="2035976"/>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EB003859-BB5F-D7D4-1FDD-A8585945DA92}"/>
              </a:ext>
            </a:extLst>
          </p:cNvPr>
          <p:cNvSpPr txBox="1"/>
          <p:nvPr/>
        </p:nvSpPr>
        <p:spPr>
          <a:xfrm>
            <a:off x="8446410" y="6505822"/>
            <a:ext cx="1821630" cy="253916"/>
          </a:xfrm>
          <a:prstGeom prst="rect">
            <a:avLst/>
          </a:prstGeom>
          <a:noFill/>
        </p:spPr>
        <p:txBody>
          <a:bodyPr wrap="square" rtlCol="0">
            <a:spAutoFit/>
          </a:bodyPr>
          <a:lstStyle/>
          <a:p>
            <a:pPr algn="ctr"/>
            <a:r>
              <a:rPr lang="en-ZA" sz="1050" i="1" dirty="0">
                <a:solidFill>
                  <a:schemeClr val="tx2"/>
                </a:solidFill>
              </a:rPr>
              <a:t>Jacqui.Muller@outlook.com</a:t>
            </a:r>
          </a:p>
        </p:txBody>
      </p:sp>
      <p:pic>
        <p:nvPicPr>
          <p:cNvPr id="2050" name="Picture 2" descr="Linkedin logo png, Linkedin icon transparent png 18930585 PNG">
            <a:extLst>
              <a:ext uri="{FF2B5EF4-FFF2-40B4-BE49-F238E27FC236}">
                <a16:creationId xmlns:a16="http://schemas.microsoft.com/office/drawing/2014/main" id="{68CF0949-D160-40CE-7F64-0B27CBD6FB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9390" y="5355795"/>
            <a:ext cx="687782" cy="68778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2" descr="IT Qualifications &amp; Courses | Belgium Campus ITversity">
            <a:extLst>
              <a:ext uri="{FF2B5EF4-FFF2-40B4-BE49-F238E27FC236}">
                <a16:creationId xmlns:a16="http://schemas.microsoft.com/office/drawing/2014/main" id="{82E4680D-EAEC-8385-E111-F94D8FA1CAB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9491"/>
          <a:stretch/>
        </p:blipFill>
        <p:spPr bwMode="auto">
          <a:xfrm>
            <a:off x="3671073" y="4192571"/>
            <a:ext cx="2577266" cy="95370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17" descr="A black background with orange and pink text&#10;&#10;Description automatically generated">
            <a:extLst>
              <a:ext uri="{FF2B5EF4-FFF2-40B4-BE49-F238E27FC236}">
                <a16:creationId xmlns:a16="http://schemas.microsoft.com/office/drawing/2014/main" id="{B0F592DE-AD0D-5D22-7A15-C638264589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2781" y="4420861"/>
            <a:ext cx="2283257" cy="841368"/>
          </a:xfrm>
          <a:prstGeom prst="rect">
            <a:avLst/>
          </a:prstGeom>
          <a:noFill/>
          <a:effectLst>
            <a:outerShdw blurRad="63500" sx="102000" sy="102000" algn="ctr" rotWithShape="0">
              <a:prstClr val="black">
                <a:alpha val="40000"/>
              </a:prstClr>
            </a:outerShdw>
          </a:effectLst>
        </p:spPr>
      </p:pic>
      <p:pic>
        <p:nvPicPr>
          <p:cNvPr id="21" name="Picture 14" descr="uipath-logo | Grupo Novatech">
            <a:extLst>
              <a:ext uri="{FF2B5EF4-FFF2-40B4-BE49-F238E27FC236}">
                <a16:creationId xmlns:a16="http://schemas.microsoft.com/office/drawing/2014/main" id="{5DFB94CC-C035-1C18-8D01-8D8BDDDD56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6921" y="5383767"/>
            <a:ext cx="1248287" cy="5486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246169"/>
      </p:ext>
    </p:extLst>
  </p:cSld>
  <p:clrMapOvr>
    <a:masterClrMapping/>
  </p:clrMapOvr>
  <mc:AlternateContent xmlns:mc="http://schemas.openxmlformats.org/markup-compatibility/2006" xmlns:p14="http://schemas.microsoft.com/office/powerpoint/2010/main">
    <mc:Choice Requires="p14">
      <p:transition spd="slow" p14:dur="2000" advTm="18515"/>
    </mc:Choice>
    <mc:Fallback xmlns="">
      <p:transition spd="slow" advTm="185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red and white triangle with black background&#10;&#10;Description automatically generated">
            <a:extLst>
              <a:ext uri="{FF2B5EF4-FFF2-40B4-BE49-F238E27FC236}">
                <a16:creationId xmlns:a16="http://schemas.microsoft.com/office/drawing/2014/main" id="{3AD65101-BC73-7A18-DF95-9436BBD240C1}"/>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rot="10800000">
            <a:off x="9567000" y="718074"/>
            <a:ext cx="2625000" cy="5504926"/>
          </a:xfrm>
          <a:prstGeom prst="rect">
            <a:avLst/>
          </a:prstGeom>
          <a:effectLst>
            <a:outerShdw blurRad="50800" dist="38100" dir="10800000" algn="r" rotWithShape="0">
              <a:prstClr val="black">
                <a:alpha val="40000"/>
              </a:prstClr>
            </a:outerShdw>
          </a:effectLst>
        </p:spPr>
      </p:pic>
      <p:pic>
        <p:nvPicPr>
          <p:cNvPr id="16" name="Picture 15" descr="A red and white triangle with black background&#10;&#10;Description automatically generated">
            <a:extLst>
              <a:ext uri="{FF2B5EF4-FFF2-40B4-BE49-F238E27FC236}">
                <a16:creationId xmlns:a16="http://schemas.microsoft.com/office/drawing/2014/main" id="{71188C9A-A5E1-CC4C-AD12-86AE8D71AA8D}"/>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a:off x="0" y="718074"/>
            <a:ext cx="2624997" cy="5504926"/>
          </a:xfrm>
          <a:prstGeom prst="rect">
            <a:avLst/>
          </a:prstGeom>
          <a:effectLst>
            <a:outerShdw blurRad="50800" dist="38100" dir="10800000" algn="r" rotWithShape="0">
              <a:prstClr val="black">
                <a:alpha val="40000"/>
              </a:prstClr>
            </a:outerShdw>
          </a:effectLst>
        </p:spPr>
      </p:pic>
      <p:sp>
        <p:nvSpPr>
          <p:cNvPr id="2" name="Rectangle 1">
            <a:extLst>
              <a:ext uri="{FF2B5EF4-FFF2-40B4-BE49-F238E27FC236}">
                <a16:creationId xmlns:a16="http://schemas.microsoft.com/office/drawing/2014/main" id="{0F9D9450-64F4-A33C-D072-E18250E1F0F2}"/>
              </a:ext>
            </a:extLst>
          </p:cNvPr>
          <p:cNvSpPr/>
          <p:nvPr/>
        </p:nvSpPr>
        <p:spPr>
          <a:xfrm rot="10800000">
            <a:off x="-2" y="-9"/>
            <a:ext cx="12192001" cy="6883401"/>
          </a:xfrm>
          <a:prstGeom prst="rect">
            <a:avLst/>
          </a:prstGeom>
          <a:gradFill flip="none" rotWithShape="1">
            <a:gsLst>
              <a:gs pos="0">
                <a:schemeClr val="bg1">
                  <a:alpha val="80000"/>
                </a:schemeClr>
              </a:gs>
              <a:gs pos="100000">
                <a:schemeClr val="bg1">
                  <a:alpha val="8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4" name="TextBox 3">
            <a:extLst>
              <a:ext uri="{FF2B5EF4-FFF2-40B4-BE49-F238E27FC236}">
                <a16:creationId xmlns:a16="http://schemas.microsoft.com/office/drawing/2014/main" id="{E1096FDA-9948-A416-262E-74F861A1AA23}"/>
              </a:ext>
            </a:extLst>
          </p:cNvPr>
          <p:cNvSpPr txBox="1"/>
          <p:nvPr/>
        </p:nvSpPr>
        <p:spPr>
          <a:xfrm>
            <a:off x="0" y="1359063"/>
            <a:ext cx="12192000" cy="913199"/>
          </a:xfrm>
          <a:prstGeom prst="rect">
            <a:avLst/>
          </a:prstGeom>
          <a:noFill/>
        </p:spPr>
        <p:txBody>
          <a:bodyPr wrap="square">
            <a:spAutoFit/>
          </a:bodyPr>
          <a:lstStyle/>
          <a:p>
            <a:pPr algn="ctr"/>
            <a:r>
              <a:rPr lang="en-GB" sz="5334" b="1" dirty="0">
                <a:effectLst>
                  <a:outerShdw blurRad="38100" dist="38100" dir="2700000" algn="tl">
                    <a:srgbClr val="000000">
                      <a:alpha val="43137"/>
                    </a:srgbClr>
                  </a:outerShdw>
                </a:effectLst>
              </a:rPr>
              <a:t>Let’s Demo!</a:t>
            </a:r>
            <a:endParaRPr lang="en-ZA" sz="5334" b="1" dirty="0">
              <a:effectLst>
                <a:outerShdw blurRad="38100" dist="38100" dir="2700000" algn="tl">
                  <a:srgbClr val="000000">
                    <a:alpha val="43137"/>
                  </a:srgbClr>
                </a:outerShdw>
              </a:effectLst>
            </a:endParaRPr>
          </a:p>
        </p:txBody>
      </p:sp>
      <p:pic>
        <p:nvPicPr>
          <p:cNvPr id="3" name="Picture 5">
            <a:extLst>
              <a:ext uri="{FF2B5EF4-FFF2-40B4-BE49-F238E27FC236}">
                <a16:creationId xmlns:a16="http://schemas.microsoft.com/office/drawing/2014/main" id="{747CA54E-DFFC-C634-22E8-4E0CEBA76AA8}"/>
              </a:ext>
            </a:extLst>
          </p:cNvPr>
          <p:cNvPicPr>
            <a:picLocks noChangeAspect="1"/>
          </p:cNvPicPr>
          <p:nvPr/>
        </p:nvPicPr>
        <p:blipFill>
          <a:blip r:embed="rId4">
            <a:duotone>
              <a:prstClr val="black"/>
              <a:schemeClr val="accent4">
                <a:tint val="45000"/>
                <a:satMod val="400000"/>
              </a:schemeClr>
            </a:duotone>
          </a:blip>
          <a:srcRect/>
          <a:stretch>
            <a:fillRect/>
          </a:stretch>
        </p:blipFill>
        <p:spPr>
          <a:xfrm>
            <a:off x="5260635" y="2783928"/>
            <a:ext cx="1927914" cy="231350"/>
          </a:xfrm>
          <a:prstGeom prst="rect">
            <a:avLst/>
          </a:prstGeom>
        </p:spPr>
      </p:pic>
      <p:sp>
        <p:nvSpPr>
          <p:cNvPr id="5" name="TextBox 4">
            <a:extLst>
              <a:ext uri="{FF2B5EF4-FFF2-40B4-BE49-F238E27FC236}">
                <a16:creationId xmlns:a16="http://schemas.microsoft.com/office/drawing/2014/main" id="{9B301D14-6604-4BCF-0D26-BC7C01BD72C0}"/>
              </a:ext>
            </a:extLst>
          </p:cNvPr>
          <p:cNvSpPr txBox="1"/>
          <p:nvPr/>
        </p:nvSpPr>
        <p:spPr>
          <a:xfrm>
            <a:off x="4360909" y="2174221"/>
            <a:ext cx="3727367" cy="369332"/>
          </a:xfrm>
          <a:prstGeom prst="rect">
            <a:avLst/>
          </a:prstGeom>
          <a:noFill/>
        </p:spPr>
        <p:txBody>
          <a:bodyPr wrap="none" rtlCol="0">
            <a:spAutoFit/>
          </a:bodyPr>
          <a:lstStyle/>
          <a:p>
            <a:pPr algn="ctr"/>
            <a:r>
              <a:rPr lang="en-ZA" i="1" dirty="0"/>
              <a:t>A thing that does stuff – A lot of stuff</a:t>
            </a:r>
          </a:p>
        </p:txBody>
      </p:sp>
      <p:sp>
        <p:nvSpPr>
          <p:cNvPr id="6" name="TextBox 5">
            <a:extLst>
              <a:ext uri="{FF2B5EF4-FFF2-40B4-BE49-F238E27FC236}">
                <a16:creationId xmlns:a16="http://schemas.microsoft.com/office/drawing/2014/main" id="{9310E5EF-1AEF-585B-9057-E5AD9FADC68A}"/>
              </a:ext>
            </a:extLst>
          </p:cNvPr>
          <p:cNvSpPr txBox="1"/>
          <p:nvPr/>
        </p:nvSpPr>
        <p:spPr>
          <a:xfrm>
            <a:off x="3708225" y="3222501"/>
            <a:ext cx="4775603" cy="369332"/>
          </a:xfrm>
          <a:prstGeom prst="rect">
            <a:avLst/>
          </a:prstGeom>
          <a:noFill/>
        </p:spPr>
        <p:txBody>
          <a:bodyPr wrap="none" rtlCol="0">
            <a:spAutoFit/>
          </a:bodyPr>
          <a:lstStyle/>
          <a:p>
            <a:pPr algn="ctr"/>
            <a:r>
              <a:rPr lang="en-GB" i="1" dirty="0"/>
              <a:t>Find all the content from the presentation here:</a:t>
            </a:r>
            <a:endParaRPr lang="en-ZA" i="1" dirty="0"/>
          </a:p>
        </p:txBody>
      </p:sp>
      <p:sp>
        <p:nvSpPr>
          <p:cNvPr id="8" name="TextBox 7">
            <a:extLst>
              <a:ext uri="{FF2B5EF4-FFF2-40B4-BE49-F238E27FC236}">
                <a16:creationId xmlns:a16="http://schemas.microsoft.com/office/drawing/2014/main" id="{D91B8DE5-0586-5BE6-58CE-B7E6C38A29C4}"/>
              </a:ext>
            </a:extLst>
          </p:cNvPr>
          <p:cNvSpPr txBox="1"/>
          <p:nvPr/>
        </p:nvSpPr>
        <p:spPr>
          <a:xfrm>
            <a:off x="5268729" y="5455561"/>
            <a:ext cx="1821630" cy="253916"/>
          </a:xfrm>
          <a:prstGeom prst="rect">
            <a:avLst/>
          </a:prstGeom>
          <a:noFill/>
        </p:spPr>
        <p:txBody>
          <a:bodyPr wrap="square" rtlCol="0">
            <a:spAutoFit/>
          </a:bodyPr>
          <a:lstStyle/>
          <a:p>
            <a:pPr algn="ctr"/>
            <a:r>
              <a:rPr lang="en-ZA" sz="1050" i="1" dirty="0">
                <a:solidFill>
                  <a:schemeClr val="tx2"/>
                </a:solidFill>
              </a:rPr>
              <a:t>Jacqui.Muller@outlook.com</a:t>
            </a:r>
          </a:p>
        </p:txBody>
      </p:sp>
      <p:pic>
        <p:nvPicPr>
          <p:cNvPr id="13" name="Picture 12">
            <a:extLst>
              <a:ext uri="{FF2B5EF4-FFF2-40B4-BE49-F238E27FC236}">
                <a16:creationId xmlns:a16="http://schemas.microsoft.com/office/drawing/2014/main" id="{344D5007-4B25-92D2-CDD0-DC734CC2FB5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86045" y="3653369"/>
            <a:ext cx="1981926" cy="1981926"/>
          </a:xfrm>
          <a:prstGeom prst="rect">
            <a:avLst/>
          </a:prstGeom>
        </p:spPr>
      </p:pic>
      <p:pic>
        <p:nvPicPr>
          <p:cNvPr id="1030" name="Picture 6" descr="libdatachannel">
            <a:extLst>
              <a:ext uri="{FF2B5EF4-FFF2-40B4-BE49-F238E27FC236}">
                <a16:creationId xmlns:a16="http://schemas.microsoft.com/office/drawing/2014/main" id="{A41A80E3-D361-2299-50A7-90CA73740C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681" y="4411121"/>
            <a:ext cx="500152" cy="50015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48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itting in front of several computers&#10;&#10;Description automatically generated">
            <a:extLst>
              <a:ext uri="{FF2B5EF4-FFF2-40B4-BE49-F238E27FC236}">
                <a16:creationId xmlns:a16="http://schemas.microsoft.com/office/drawing/2014/main" id="{81715319-C7C1-AA26-CD59-D414EFC571E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938" t="15557" b="4233"/>
          <a:stretch/>
        </p:blipFill>
        <p:spPr>
          <a:xfrm>
            <a:off x="0" y="0"/>
            <a:ext cx="12192000" cy="6858000"/>
          </a:xfrm>
        </p:spPr>
      </p:pic>
      <p:sp>
        <p:nvSpPr>
          <p:cNvPr id="7" name="Oval 6">
            <a:extLst>
              <a:ext uri="{FF2B5EF4-FFF2-40B4-BE49-F238E27FC236}">
                <a16:creationId xmlns:a16="http://schemas.microsoft.com/office/drawing/2014/main" id="{930CC483-9663-0EA1-0CF8-98A8060B8060}"/>
              </a:ext>
            </a:extLst>
          </p:cNvPr>
          <p:cNvSpPr/>
          <p:nvPr/>
        </p:nvSpPr>
        <p:spPr>
          <a:xfrm>
            <a:off x="3410910" y="934417"/>
            <a:ext cx="4790072" cy="4637662"/>
          </a:xfrm>
          <a:prstGeom prst="ellipse">
            <a:avLst/>
          </a:prstGeom>
          <a:solidFill>
            <a:schemeClr val="bg2">
              <a:lumMod val="9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DD74AE73-C3C4-51D0-023D-37008FC13A95}"/>
              </a:ext>
            </a:extLst>
          </p:cNvPr>
          <p:cNvSpPr/>
          <p:nvPr/>
        </p:nvSpPr>
        <p:spPr>
          <a:xfrm>
            <a:off x="0" y="0"/>
            <a:ext cx="12192000" cy="6858000"/>
          </a:xfrm>
          <a:prstGeom prst="rect">
            <a:avLst/>
          </a:prstGeom>
          <a:solidFill>
            <a:schemeClr val="accent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extBox 7">
            <a:extLst>
              <a:ext uri="{FF2B5EF4-FFF2-40B4-BE49-F238E27FC236}">
                <a16:creationId xmlns:a16="http://schemas.microsoft.com/office/drawing/2014/main" id="{47BFF052-E4FB-8197-A2F8-1A9088A39848}"/>
              </a:ext>
            </a:extLst>
          </p:cNvPr>
          <p:cNvSpPr txBox="1"/>
          <p:nvPr/>
        </p:nvSpPr>
        <p:spPr>
          <a:xfrm>
            <a:off x="4054152" y="1858297"/>
            <a:ext cx="3503588" cy="830997"/>
          </a:xfrm>
          <a:prstGeom prst="rect">
            <a:avLst/>
          </a:prstGeom>
          <a:noFill/>
        </p:spPr>
        <p:txBody>
          <a:bodyPr wrap="none" rtlCol="0">
            <a:spAutoFit/>
          </a:bodyPr>
          <a:lstStyle/>
          <a:p>
            <a:r>
              <a:rPr lang="en-ZA" sz="4800" dirty="0">
                <a:solidFill>
                  <a:schemeClr val="bg1"/>
                </a:solidFill>
                <a:effectLst>
                  <a:outerShdw blurRad="38100" dist="38100" dir="2700000" algn="tl">
                    <a:srgbClr val="000000">
                      <a:alpha val="43137"/>
                    </a:srgbClr>
                  </a:outerShdw>
                </a:effectLst>
              </a:rPr>
              <a:t>The World of</a:t>
            </a:r>
          </a:p>
        </p:txBody>
      </p:sp>
      <p:sp>
        <p:nvSpPr>
          <p:cNvPr id="9" name="TextBox 8">
            <a:extLst>
              <a:ext uri="{FF2B5EF4-FFF2-40B4-BE49-F238E27FC236}">
                <a16:creationId xmlns:a16="http://schemas.microsoft.com/office/drawing/2014/main" id="{4A05632D-2382-C5F2-B3CE-E6DFDA273963}"/>
              </a:ext>
            </a:extLst>
          </p:cNvPr>
          <p:cNvSpPr txBox="1"/>
          <p:nvPr/>
        </p:nvSpPr>
        <p:spPr>
          <a:xfrm>
            <a:off x="2554734" y="2391779"/>
            <a:ext cx="6792180" cy="2215991"/>
          </a:xfrm>
          <a:prstGeom prst="rect">
            <a:avLst/>
          </a:prstGeom>
          <a:noFill/>
        </p:spPr>
        <p:txBody>
          <a:bodyPr wrap="none" rtlCol="0">
            <a:spAutoFit/>
          </a:bodyPr>
          <a:lstStyle/>
          <a:p>
            <a:r>
              <a:rPr lang="en-ZA" sz="13800" dirty="0">
                <a:solidFill>
                  <a:schemeClr val="bg1"/>
                </a:solidFill>
                <a:effectLst>
                  <a:outerShdw blurRad="38100" dist="38100" dir="2700000" algn="tl">
                    <a:srgbClr val="000000">
                      <a:alpha val="43137"/>
                    </a:srgbClr>
                  </a:outerShdw>
                </a:effectLst>
              </a:rPr>
              <a:t>TESTING</a:t>
            </a:r>
          </a:p>
        </p:txBody>
      </p:sp>
    </p:spTree>
    <p:extLst>
      <p:ext uri="{BB962C8B-B14F-4D97-AF65-F5344CB8AC3E}">
        <p14:creationId xmlns:p14="http://schemas.microsoft.com/office/powerpoint/2010/main" val="192909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D898-5090-565F-D71F-4D5043531F24}"/>
            </a:ext>
          </a:extLst>
        </p:cNvPr>
        <p:cNvGrpSpPr/>
        <p:nvPr/>
      </p:nvGrpSpPr>
      <p:grpSpPr>
        <a:xfrm>
          <a:off x="0" y="0"/>
          <a:ext cx="0" cy="0"/>
          <a:chOff x="0" y="0"/>
          <a:chExt cx="0" cy="0"/>
        </a:xfrm>
      </p:grpSpPr>
      <p:pic>
        <p:nvPicPr>
          <p:cNvPr id="14" name="Picture 13" descr="A red and white triangle with black background&#10;&#10;Description automatically generated">
            <a:extLst>
              <a:ext uri="{FF2B5EF4-FFF2-40B4-BE49-F238E27FC236}">
                <a16:creationId xmlns:a16="http://schemas.microsoft.com/office/drawing/2014/main" id="{BBC1B52D-8D49-901E-5EB1-4B1C0B7B5EA1}"/>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rot="10800000">
            <a:off x="9567000" y="718074"/>
            <a:ext cx="2625000" cy="5504926"/>
          </a:xfrm>
          <a:prstGeom prst="rect">
            <a:avLst/>
          </a:prstGeom>
          <a:effectLst>
            <a:outerShdw blurRad="50800" dist="38100" dir="10800000" algn="r" rotWithShape="0">
              <a:prstClr val="black">
                <a:alpha val="40000"/>
              </a:prstClr>
            </a:outerShdw>
          </a:effectLst>
        </p:spPr>
      </p:pic>
      <p:pic>
        <p:nvPicPr>
          <p:cNvPr id="16" name="Picture 15" descr="A red and white triangle with black background&#10;&#10;Description automatically generated">
            <a:extLst>
              <a:ext uri="{FF2B5EF4-FFF2-40B4-BE49-F238E27FC236}">
                <a16:creationId xmlns:a16="http://schemas.microsoft.com/office/drawing/2014/main" id="{E2AC87AD-92BD-97EB-A9FF-A0525A55ED18}"/>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0000"/>
          <a:stretch/>
        </p:blipFill>
        <p:spPr>
          <a:xfrm>
            <a:off x="0" y="718074"/>
            <a:ext cx="2624997" cy="5504926"/>
          </a:xfrm>
          <a:prstGeom prst="rect">
            <a:avLst/>
          </a:prstGeom>
          <a:effectLst>
            <a:outerShdw blurRad="50800" dist="38100" dir="10800000" algn="r" rotWithShape="0">
              <a:prstClr val="black">
                <a:alpha val="40000"/>
              </a:prstClr>
            </a:outerShdw>
          </a:effectLst>
        </p:spPr>
      </p:pic>
      <p:sp>
        <p:nvSpPr>
          <p:cNvPr id="2" name="Rectangle 1">
            <a:extLst>
              <a:ext uri="{FF2B5EF4-FFF2-40B4-BE49-F238E27FC236}">
                <a16:creationId xmlns:a16="http://schemas.microsoft.com/office/drawing/2014/main" id="{A69C844D-D79F-95F6-64C8-5AA66C4077F3}"/>
              </a:ext>
            </a:extLst>
          </p:cNvPr>
          <p:cNvSpPr/>
          <p:nvPr/>
        </p:nvSpPr>
        <p:spPr>
          <a:xfrm rot="10800000">
            <a:off x="-2" y="-9"/>
            <a:ext cx="12192001" cy="6883401"/>
          </a:xfrm>
          <a:prstGeom prst="rect">
            <a:avLst/>
          </a:prstGeom>
          <a:gradFill flip="none" rotWithShape="1">
            <a:gsLst>
              <a:gs pos="0">
                <a:schemeClr val="bg1">
                  <a:alpha val="80000"/>
                </a:schemeClr>
              </a:gs>
              <a:gs pos="100000">
                <a:schemeClr val="bg1">
                  <a:alpha val="8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4" name="TextBox 3">
            <a:extLst>
              <a:ext uri="{FF2B5EF4-FFF2-40B4-BE49-F238E27FC236}">
                <a16:creationId xmlns:a16="http://schemas.microsoft.com/office/drawing/2014/main" id="{4BA9394E-B335-8BFD-62BC-73BD4FD0C68A}"/>
              </a:ext>
            </a:extLst>
          </p:cNvPr>
          <p:cNvSpPr txBox="1"/>
          <p:nvPr/>
        </p:nvSpPr>
        <p:spPr>
          <a:xfrm>
            <a:off x="-3" y="2467619"/>
            <a:ext cx="12192000" cy="913199"/>
          </a:xfrm>
          <a:prstGeom prst="rect">
            <a:avLst/>
          </a:prstGeom>
          <a:noFill/>
        </p:spPr>
        <p:txBody>
          <a:bodyPr wrap="square">
            <a:spAutoFit/>
          </a:bodyPr>
          <a:lstStyle/>
          <a:p>
            <a:pPr algn="ctr"/>
            <a:r>
              <a:rPr lang="en-GB" sz="5334" b="1" dirty="0">
                <a:effectLst>
                  <a:outerShdw blurRad="38100" dist="38100" dir="2700000" algn="tl">
                    <a:srgbClr val="000000">
                      <a:alpha val="43137"/>
                    </a:srgbClr>
                  </a:outerShdw>
                </a:effectLst>
              </a:rPr>
              <a:t>Hitchhikers Guide</a:t>
            </a:r>
            <a:endParaRPr lang="en-ZA" sz="5334" b="1" dirty="0">
              <a:effectLst>
                <a:outerShdw blurRad="38100" dist="38100" dir="2700000" algn="tl">
                  <a:srgbClr val="000000">
                    <a:alpha val="43137"/>
                  </a:srgbClr>
                </a:outerShdw>
              </a:effectLst>
            </a:endParaRPr>
          </a:p>
        </p:txBody>
      </p:sp>
      <p:pic>
        <p:nvPicPr>
          <p:cNvPr id="3" name="Picture 5">
            <a:extLst>
              <a:ext uri="{FF2B5EF4-FFF2-40B4-BE49-F238E27FC236}">
                <a16:creationId xmlns:a16="http://schemas.microsoft.com/office/drawing/2014/main" id="{0199A369-F91E-9F3F-C134-6138D6DE7C83}"/>
              </a:ext>
            </a:extLst>
          </p:cNvPr>
          <p:cNvPicPr>
            <a:picLocks noChangeAspect="1"/>
          </p:cNvPicPr>
          <p:nvPr/>
        </p:nvPicPr>
        <p:blipFill>
          <a:blip r:embed="rId4">
            <a:duotone>
              <a:prstClr val="black"/>
              <a:schemeClr val="accent4">
                <a:tint val="45000"/>
                <a:satMod val="400000"/>
              </a:schemeClr>
            </a:duotone>
          </a:blip>
          <a:srcRect/>
          <a:stretch>
            <a:fillRect/>
          </a:stretch>
        </p:blipFill>
        <p:spPr>
          <a:xfrm>
            <a:off x="5260632" y="3892484"/>
            <a:ext cx="1927914" cy="231350"/>
          </a:xfrm>
          <a:prstGeom prst="rect">
            <a:avLst/>
          </a:prstGeom>
        </p:spPr>
      </p:pic>
      <p:sp>
        <p:nvSpPr>
          <p:cNvPr id="5" name="TextBox 4">
            <a:extLst>
              <a:ext uri="{FF2B5EF4-FFF2-40B4-BE49-F238E27FC236}">
                <a16:creationId xmlns:a16="http://schemas.microsoft.com/office/drawing/2014/main" id="{17B2D866-15A4-9506-640E-F0B3FB42048B}"/>
              </a:ext>
            </a:extLst>
          </p:cNvPr>
          <p:cNvSpPr txBox="1"/>
          <p:nvPr/>
        </p:nvSpPr>
        <p:spPr>
          <a:xfrm>
            <a:off x="3822836" y="3282777"/>
            <a:ext cx="4803559" cy="369332"/>
          </a:xfrm>
          <a:prstGeom prst="rect">
            <a:avLst/>
          </a:prstGeom>
          <a:noFill/>
        </p:spPr>
        <p:txBody>
          <a:bodyPr wrap="none" rtlCol="0">
            <a:spAutoFit/>
          </a:bodyPr>
          <a:lstStyle/>
          <a:p>
            <a:pPr algn="ctr"/>
            <a:r>
              <a:rPr lang="en-ZA" i="1" dirty="0"/>
              <a:t>What comes first? The question or the answer?</a:t>
            </a:r>
          </a:p>
        </p:txBody>
      </p:sp>
    </p:spTree>
    <p:extLst>
      <p:ext uri="{BB962C8B-B14F-4D97-AF65-F5344CB8AC3E}">
        <p14:creationId xmlns:p14="http://schemas.microsoft.com/office/powerpoint/2010/main" val="1929285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7593F-FC74-E920-28BF-C63E6132C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D42B0A-73B4-7BB4-E1B4-46C223EE5C5F}"/>
              </a:ext>
            </a:extLst>
          </p:cNvPr>
          <p:cNvSpPr>
            <a:spLocks noGrp="1"/>
          </p:cNvSpPr>
          <p:nvPr>
            <p:ph type="title"/>
          </p:nvPr>
        </p:nvSpPr>
        <p:spPr>
          <a:xfrm>
            <a:off x="360218" y="377327"/>
            <a:ext cx="10799618" cy="738664"/>
          </a:xfrm>
        </p:spPr>
        <p:txBody>
          <a:bodyPr>
            <a:normAutofit fontScale="90000"/>
          </a:bodyPr>
          <a:lstStyle/>
          <a:p>
            <a:pPr algn="ctr"/>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Hitchhikers Guide to the Galaxy – ELI5</a:t>
            </a:r>
          </a:p>
        </p:txBody>
      </p:sp>
      <p:sp>
        <p:nvSpPr>
          <p:cNvPr id="3" name="Parallelogram 2">
            <a:extLst>
              <a:ext uri="{FF2B5EF4-FFF2-40B4-BE49-F238E27FC236}">
                <a16:creationId xmlns:a16="http://schemas.microsoft.com/office/drawing/2014/main" id="{BDFC979B-2DF2-CF88-95B7-F89BCB233476}"/>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E7F54E5A-C8CB-C4B1-10C6-E24DCCFDFF3B}"/>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43F47000-76EA-FFEF-2898-C97DE88DEC74}"/>
              </a:ext>
            </a:extLst>
          </p:cNvPr>
          <p:cNvSpPr txBox="1"/>
          <p:nvPr/>
        </p:nvSpPr>
        <p:spPr>
          <a:xfrm>
            <a:off x="1" y="1924668"/>
            <a:ext cx="12191999" cy="369332"/>
          </a:xfrm>
          <a:prstGeom prst="rect">
            <a:avLst/>
          </a:prstGeom>
          <a:noFill/>
        </p:spPr>
        <p:txBody>
          <a:bodyPr wrap="square" rtlCol="0">
            <a:spAutoFit/>
          </a:bodyPr>
          <a:lstStyle/>
          <a:p>
            <a:pPr algn="ctr"/>
            <a:r>
              <a:rPr lang="en-ZA" dirty="0"/>
              <a:t>Once upon a time there was a </a:t>
            </a:r>
            <a:r>
              <a:rPr lang="en-ZA" i="1" dirty="0"/>
              <a:t>supercomputer</a:t>
            </a:r>
            <a:r>
              <a:rPr lang="en-ZA" dirty="0"/>
              <a:t> named </a:t>
            </a:r>
            <a:r>
              <a:rPr lang="en-ZA" b="1" dirty="0"/>
              <a:t>Deep Thought</a:t>
            </a:r>
          </a:p>
        </p:txBody>
      </p:sp>
      <p:sp>
        <p:nvSpPr>
          <p:cNvPr id="7" name="TextBox 6">
            <a:extLst>
              <a:ext uri="{FF2B5EF4-FFF2-40B4-BE49-F238E27FC236}">
                <a16:creationId xmlns:a16="http://schemas.microsoft.com/office/drawing/2014/main" id="{5784E070-B36F-57FD-2063-0D2943AA4F80}"/>
              </a:ext>
            </a:extLst>
          </p:cNvPr>
          <p:cNvSpPr txBox="1"/>
          <p:nvPr/>
        </p:nvSpPr>
        <p:spPr>
          <a:xfrm>
            <a:off x="0" y="2551908"/>
            <a:ext cx="12191999" cy="369332"/>
          </a:xfrm>
          <a:prstGeom prst="rect">
            <a:avLst/>
          </a:prstGeom>
          <a:noFill/>
        </p:spPr>
        <p:txBody>
          <a:bodyPr wrap="square" rtlCol="0">
            <a:spAutoFit/>
          </a:bodyPr>
          <a:lstStyle/>
          <a:p>
            <a:pPr algn="ctr"/>
            <a:r>
              <a:rPr lang="en-ZA" dirty="0"/>
              <a:t>It was created to calculate the </a:t>
            </a:r>
            <a:r>
              <a:rPr lang="en-ZA" i="1" dirty="0"/>
              <a:t>answer</a:t>
            </a:r>
            <a:r>
              <a:rPr lang="en-ZA" dirty="0"/>
              <a:t> to the </a:t>
            </a:r>
            <a:r>
              <a:rPr lang="en-ZA" b="1" i="1" u="sng" dirty="0"/>
              <a:t>Ultimate Question of Life, the Universe and Everything</a:t>
            </a:r>
            <a:r>
              <a:rPr lang="en-ZA" dirty="0"/>
              <a:t>.</a:t>
            </a:r>
          </a:p>
        </p:txBody>
      </p:sp>
      <p:sp>
        <p:nvSpPr>
          <p:cNvPr id="9" name="TextBox 8">
            <a:extLst>
              <a:ext uri="{FF2B5EF4-FFF2-40B4-BE49-F238E27FC236}">
                <a16:creationId xmlns:a16="http://schemas.microsoft.com/office/drawing/2014/main" id="{2DC56E03-068E-6E46-6CD7-ACE9F172F0AC}"/>
              </a:ext>
            </a:extLst>
          </p:cNvPr>
          <p:cNvSpPr txBox="1"/>
          <p:nvPr/>
        </p:nvSpPr>
        <p:spPr>
          <a:xfrm>
            <a:off x="1" y="3179148"/>
            <a:ext cx="12191999" cy="369332"/>
          </a:xfrm>
          <a:prstGeom prst="rect">
            <a:avLst/>
          </a:prstGeom>
          <a:noFill/>
        </p:spPr>
        <p:txBody>
          <a:bodyPr wrap="square" rtlCol="0">
            <a:spAutoFit/>
          </a:bodyPr>
          <a:lstStyle/>
          <a:p>
            <a:pPr algn="ctr"/>
            <a:r>
              <a:rPr lang="en-ZA" dirty="0"/>
              <a:t>The </a:t>
            </a:r>
            <a:r>
              <a:rPr lang="en-ZA" i="1" dirty="0"/>
              <a:t>question</a:t>
            </a:r>
            <a:r>
              <a:rPr lang="en-ZA" dirty="0"/>
              <a:t> was posed to </a:t>
            </a:r>
            <a:r>
              <a:rPr lang="en-ZA" b="1" dirty="0"/>
              <a:t>Deep Thought </a:t>
            </a:r>
            <a:r>
              <a:rPr lang="en-ZA" dirty="0"/>
              <a:t>on the day of the </a:t>
            </a:r>
            <a:r>
              <a:rPr lang="en-ZA" i="1" u="sng" dirty="0"/>
              <a:t>Great On-Turning</a:t>
            </a:r>
          </a:p>
        </p:txBody>
      </p:sp>
      <p:sp>
        <p:nvSpPr>
          <p:cNvPr id="10" name="TextBox 9">
            <a:extLst>
              <a:ext uri="{FF2B5EF4-FFF2-40B4-BE49-F238E27FC236}">
                <a16:creationId xmlns:a16="http://schemas.microsoft.com/office/drawing/2014/main" id="{398DF387-1326-AB0D-3705-63F920E0FE1C}"/>
              </a:ext>
            </a:extLst>
          </p:cNvPr>
          <p:cNvSpPr txBox="1"/>
          <p:nvPr/>
        </p:nvSpPr>
        <p:spPr>
          <a:xfrm>
            <a:off x="-1" y="3806388"/>
            <a:ext cx="12191999" cy="369332"/>
          </a:xfrm>
          <a:prstGeom prst="rect">
            <a:avLst/>
          </a:prstGeom>
          <a:noFill/>
        </p:spPr>
        <p:txBody>
          <a:bodyPr wrap="square" rtlCol="0">
            <a:spAutoFit/>
          </a:bodyPr>
          <a:lstStyle/>
          <a:p>
            <a:pPr algn="ctr"/>
            <a:r>
              <a:rPr lang="en-ZA" b="1" dirty="0"/>
              <a:t>Deep Thought </a:t>
            </a:r>
            <a:r>
              <a:rPr lang="en-ZA" dirty="0"/>
              <a:t>inevitably had a lot to think about and gave an ETA of </a:t>
            </a:r>
            <a:r>
              <a:rPr lang="en-ZA" b="1" i="1" dirty="0"/>
              <a:t>7.5 million years </a:t>
            </a:r>
            <a:r>
              <a:rPr lang="en-ZA" dirty="0"/>
              <a:t>for the </a:t>
            </a:r>
            <a:r>
              <a:rPr lang="en-ZA" i="1" dirty="0"/>
              <a:t>answer</a:t>
            </a:r>
          </a:p>
        </p:txBody>
      </p:sp>
      <p:sp>
        <p:nvSpPr>
          <p:cNvPr id="11" name="TextBox 10">
            <a:extLst>
              <a:ext uri="{FF2B5EF4-FFF2-40B4-BE49-F238E27FC236}">
                <a16:creationId xmlns:a16="http://schemas.microsoft.com/office/drawing/2014/main" id="{A54C7911-64FB-39BB-AF4F-584826772E70}"/>
              </a:ext>
            </a:extLst>
          </p:cNvPr>
          <p:cNvSpPr txBox="1"/>
          <p:nvPr/>
        </p:nvSpPr>
        <p:spPr>
          <a:xfrm>
            <a:off x="-2" y="4433628"/>
            <a:ext cx="12191999" cy="369332"/>
          </a:xfrm>
          <a:prstGeom prst="rect">
            <a:avLst/>
          </a:prstGeom>
          <a:noFill/>
        </p:spPr>
        <p:txBody>
          <a:bodyPr wrap="square" rtlCol="0">
            <a:spAutoFit/>
          </a:bodyPr>
          <a:lstStyle/>
          <a:p>
            <a:pPr algn="ctr"/>
            <a:r>
              <a:rPr lang="en-ZA" i="1" dirty="0"/>
              <a:t>7.5 million years later… There was an answer</a:t>
            </a:r>
          </a:p>
        </p:txBody>
      </p:sp>
      <p:sp>
        <p:nvSpPr>
          <p:cNvPr id="12" name="TextBox 11">
            <a:extLst>
              <a:ext uri="{FF2B5EF4-FFF2-40B4-BE49-F238E27FC236}">
                <a16:creationId xmlns:a16="http://schemas.microsoft.com/office/drawing/2014/main" id="{0876AC6D-6D67-88C3-6B05-10C6FC91CCA8}"/>
              </a:ext>
            </a:extLst>
          </p:cNvPr>
          <p:cNvSpPr txBox="1"/>
          <p:nvPr/>
        </p:nvSpPr>
        <p:spPr>
          <a:xfrm>
            <a:off x="-3" y="4989869"/>
            <a:ext cx="12191999" cy="646331"/>
          </a:xfrm>
          <a:prstGeom prst="rect">
            <a:avLst/>
          </a:prstGeom>
          <a:noFill/>
        </p:spPr>
        <p:txBody>
          <a:bodyPr wrap="square" rtlCol="0">
            <a:spAutoFit/>
          </a:bodyPr>
          <a:lstStyle/>
          <a:p>
            <a:pPr algn="ctr"/>
            <a:r>
              <a:rPr lang="en-ZA" sz="3600" b="1" i="1" dirty="0"/>
              <a:t>42</a:t>
            </a:r>
          </a:p>
        </p:txBody>
      </p:sp>
    </p:spTree>
    <p:extLst>
      <p:ext uri="{BB962C8B-B14F-4D97-AF65-F5344CB8AC3E}">
        <p14:creationId xmlns:p14="http://schemas.microsoft.com/office/powerpoint/2010/main" val="32196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4" presetClass="emph" presetSubtype="0" fill="hold" grpId="1" nodeType="clickEffect">
                                  <p:stCondLst>
                                    <p:cond delay="0"/>
                                  </p:stCondLst>
                                  <p:childTnLst>
                                    <p:animClr clrSpc="hsl" dir="cw">
                                      <p:cBhvr override="childStyle">
                                        <p:cTn id="36" dur="500" fill="hold"/>
                                        <p:tgtEl>
                                          <p:spTgt spid="4">
                                            <p:txEl>
                                              <p:pRg st="0" end="0"/>
                                            </p:txEl>
                                          </p:spTgt>
                                        </p:tgtEl>
                                        <p:attrNameLst>
                                          <p:attrName>style.color</p:attrName>
                                        </p:attrNameLst>
                                      </p:cBhvr>
                                      <p:by>
                                        <p:hsl h="0" s="-12549" l="-25098"/>
                                      </p:by>
                                    </p:animClr>
                                    <p:animClr clrSpc="hsl" dir="cw">
                                      <p:cBhvr>
                                        <p:cTn id="37" dur="500" fill="hold"/>
                                        <p:tgtEl>
                                          <p:spTgt spid="4">
                                            <p:txEl>
                                              <p:pRg st="0" end="0"/>
                                            </p:txEl>
                                          </p:spTgt>
                                        </p:tgtEl>
                                        <p:attrNameLst>
                                          <p:attrName>fillcolor</p:attrName>
                                        </p:attrNameLst>
                                      </p:cBhvr>
                                      <p:by>
                                        <p:hsl h="0" s="-12549" l="-25098"/>
                                      </p:by>
                                    </p:animClr>
                                    <p:animClr clrSpc="hsl" dir="cw">
                                      <p:cBhvr>
                                        <p:cTn id="38" dur="500" fill="hold"/>
                                        <p:tgtEl>
                                          <p:spTgt spid="4">
                                            <p:txEl>
                                              <p:pRg st="0" end="0"/>
                                            </p:txEl>
                                          </p:spTgt>
                                        </p:tgtEl>
                                        <p:attrNameLst>
                                          <p:attrName>stroke.color</p:attrName>
                                        </p:attrNameLst>
                                      </p:cBhvr>
                                      <p:by>
                                        <p:hsl h="0" s="-12549" l="-25098"/>
                                      </p:by>
                                    </p:animClr>
                                    <p:set>
                                      <p:cBhvr>
                                        <p:cTn id="39" dur="500" fill="hold"/>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allAtOnce"/>
      <p:bldP spid="7"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29A29-70F6-2D2F-7959-A6B7DA3CC1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0421A3-9EDD-1D5D-50AB-91119C55FEB7}"/>
              </a:ext>
            </a:extLst>
          </p:cNvPr>
          <p:cNvSpPr>
            <a:spLocks noGrp="1"/>
          </p:cNvSpPr>
          <p:nvPr>
            <p:ph type="title"/>
          </p:nvPr>
        </p:nvSpPr>
        <p:spPr>
          <a:xfrm>
            <a:off x="360218" y="377327"/>
            <a:ext cx="10799618" cy="738664"/>
          </a:xfrm>
        </p:spPr>
        <p:txBody>
          <a:bodyPr>
            <a:normAutofit fontScale="90000"/>
          </a:bodyPr>
          <a:lstStyle/>
          <a:p>
            <a:pPr algn="ctr"/>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But Wait… There’s more!</a:t>
            </a:r>
          </a:p>
        </p:txBody>
      </p:sp>
      <p:sp>
        <p:nvSpPr>
          <p:cNvPr id="3" name="Parallelogram 2">
            <a:extLst>
              <a:ext uri="{FF2B5EF4-FFF2-40B4-BE49-F238E27FC236}">
                <a16:creationId xmlns:a16="http://schemas.microsoft.com/office/drawing/2014/main" id="{8690F04F-C3CA-9133-EDEF-0BAD3BF528F7}"/>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91B073D9-CD12-4542-8DE5-26035B97CCD5}"/>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0D36493D-9755-8FEB-B28A-AEE60ACDC192}"/>
              </a:ext>
            </a:extLst>
          </p:cNvPr>
          <p:cNvSpPr txBox="1"/>
          <p:nvPr/>
        </p:nvSpPr>
        <p:spPr>
          <a:xfrm>
            <a:off x="1" y="1483991"/>
            <a:ext cx="12191999" cy="369332"/>
          </a:xfrm>
          <a:prstGeom prst="rect">
            <a:avLst/>
          </a:prstGeom>
          <a:noFill/>
        </p:spPr>
        <p:txBody>
          <a:bodyPr wrap="square" rtlCol="0">
            <a:spAutoFit/>
          </a:bodyPr>
          <a:lstStyle/>
          <a:p>
            <a:pPr algn="ctr"/>
            <a:r>
              <a:rPr lang="en-ZA" dirty="0"/>
              <a:t>The </a:t>
            </a:r>
            <a:r>
              <a:rPr lang="en-ZA" b="1" i="1" dirty="0"/>
              <a:t>ultimate answer </a:t>
            </a:r>
            <a:r>
              <a:rPr lang="en-ZA" i="1" dirty="0"/>
              <a:t>of </a:t>
            </a:r>
            <a:r>
              <a:rPr lang="en-ZA" b="1" i="1" dirty="0"/>
              <a:t>42</a:t>
            </a:r>
            <a:r>
              <a:rPr lang="en-ZA" i="1" dirty="0"/>
              <a:t> </a:t>
            </a:r>
            <a:r>
              <a:rPr lang="en-ZA" dirty="0"/>
              <a:t>was met with </a:t>
            </a:r>
            <a:r>
              <a:rPr lang="en-ZA" i="1" dirty="0"/>
              <a:t>great dismay</a:t>
            </a:r>
            <a:r>
              <a:rPr lang="en-ZA" dirty="0"/>
              <a:t>.</a:t>
            </a:r>
          </a:p>
        </p:txBody>
      </p:sp>
      <p:sp>
        <p:nvSpPr>
          <p:cNvPr id="7" name="TextBox 6">
            <a:extLst>
              <a:ext uri="{FF2B5EF4-FFF2-40B4-BE49-F238E27FC236}">
                <a16:creationId xmlns:a16="http://schemas.microsoft.com/office/drawing/2014/main" id="{93EB1840-7E53-BA49-D8EB-7C35A6A849CB}"/>
              </a:ext>
            </a:extLst>
          </p:cNvPr>
          <p:cNvSpPr txBox="1"/>
          <p:nvPr/>
        </p:nvSpPr>
        <p:spPr>
          <a:xfrm>
            <a:off x="0" y="2058475"/>
            <a:ext cx="12191999" cy="369332"/>
          </a:xfrm>
          <a:prstGeom prst="rect">
            <a:avLst/>
          </a:prstGeom>
          <a:noFill/>
        </p:spPr>
        <p:txBody>
          <a:bodyPr wrap="square" rtlCol="0">
            <a:spAutoFit/>
          </a:bodyPr>
          <a:lstStyle/>
          <a:p>
            <a:pPr algn="ctr"/>
            <a:r>
              <a:rPr lang="en-ZA" dirty="0"/>
              <a:t>And then </a:t>
            </a:r>
            <a:r>
              <a:rPr lang="en-ZA" b="1" dirty="0"/>
              <a:t>Deep Thought </a:t>
            </a:r>
            <a:r>
              <a:rPr lang="en-ZA" dirty="0"/>
              <a:t>said…</a:t>
            </a:r>
          </a:p>
        </p:txBody>
      </p:sp>
      <p:sp>
        <p:nvSpPr>
          <p:cNvPr id="9" name="TextBox 8">
            <a:extLst>
              <a:ext uri="{FF2B5EF4-FFF2-40B4-BE49-F238E27FC236}">
                <a16:creationId xmlns:a16="http://schemas.microsoft.com/office/drawing/2014/main" id="{B5FF8ECB-B703-D66D-5C3B-57D4FBE831AF}"/>
              </a:ext>
            </a:extLst>
          </p:cNvPr>
          <p:cNvSpPr txBox="1"/>
          <p:nvPr/>
        </p:nvSpPr>
        <p:spPr>
          <a:xfrm>
            <a:off x="1" y="2632959"/>
            <a:ext cx="12191999" cy="369332"/>
          </a:xfrm>
          <a:prstGeom prst="rect">
            <a:avLst/>
          </a:prstGeom>
          <a:noFill/>
        </p:spPr>
        <p:txBody>
          <a:bodyPr wrap="square" rtlCol="0">
            <a:spAutoFit/>
          </a:bodyPr>
          <a:lstStyle/>
          <a:p>
            <a:pPr algn="ctr"/>
            <a:r>
              <a:rPr lang="en-US" dirty="0"/>
              <a:t>"I think the problem, to be quite honest with you, </a:t>
            </a:r>
            <a:r>
              <a:rPr lang="en-US" b="1" u="sng" dirty="0"/>
              <a:t>is that you've never actually known what the question is</a:t>
            </a:r>
            <a:r>
              <a:rPr lang="en-US" dirty="0"/>
              <a:t>."</a:t>
            </a:r>
            <a:endParaRPr lang="en-ZA" dirty="0"/>
          </a:p>
        </p:txBody>
      </p:sp>
      <p:sp>
        <p:nvSpPr>
          <p:cNvPr id="10" name="TextBox 9">
            <a:extLst>
              <a:ext uri="{FF2B5EF4-FFF2-40B4-BE49-F238E27FC236}">
                <a16:creationId xmlns:a16="http://schemas.microsoft.com/office/drawing/2014/main" id="{318C147B-3608-DBD2-12F2-B202A732B9CC}"/>
              </a:ext>
            </a:extLst>
          </p:cNvPr>
          <p:cNvSpPr txBox="1"/>
          <p:nvPr/>
        </p:nvSpPr>
        <p:spPr>
          <a:xfrm>
            <a:off x="360218" y="3207443"/>
            <a:ext cx="11251560" cy="1477328"/>
          </a:xfrm>
          <a:prstGeom prst="rect">
            <a:avLst/>
          </a:prstGeom>
          <a:noFill/>
        </p:spPr>
        <p:txBody>
          <a:bodyPr wrap="square" rtlCol="0">
            <a:spAutoFit/>
          </a:bodyPr>
          <a:lstStyle/>
          <a:p>
            <a:pPr algn="ctr"/>
            <a:r>
              <a:rPr lang="en-US" dirty="0"/>
              <a:t>"I’ll have to </a:t>
            </a:r>
            <a:r>
              <a:rPr lang="en-US" b="1" i="1" dirty="0"/>
              <a:t>design another computer </a:t>
            </a:r>
            <a:r>
              <a:rPr lang="en-US" dirty="0"/>
              <a:t>to </a:t>
            </a:r>
            <a:r>
              <a:rPr lang="en-US" i="1" dirty="0"/>
              <a:t>work that out</a:t>
            </a:r>
            <a:r>
              <a:rPr lang="en-US" dirty="0"/>
              <a:t>. </a:t>
            </a:r>
          </a:p>
          <a:p>
            <a:pPr algn="ctr"/>
            <a:r>
              <a:rPr lang="en-US" dirty="0"/>
              <a:t>A </a:t>
            </a:r>
            <a:r>
              <a:rPr lang="en-US" i="1" dirty="0"/>
              <a:t>computer</a:t>
            </a:r>
            <a:r>
              <a:rPr lang="en-US" dirty="0"/>
              <a:t> that can calculate the </a:t>
            </a:r>
            <a:r>
              <a:rPr lang="en-US" i="1" u="sng" dirty="0"/>
              <a:t>Question to the Ultimate Answer</a:t>
            </a:r>
            <a:r>
              <a:rPr lang="en-US" dirty="0"/>
              <a:t>. </a:t>
            </a:r>
          </a:p>
          <a:p>
            <a:pPr algn="ctr"/>
            <a:r>
              <a:rPr lang="en-US" dirty="0"/>
              <a:t>A </a:t>
            </a:r>
            <a:r>
              <a:rPr lang="en-US" i="1" dirty="0"/>
              <a:t>computer</a:t>
            </a:r>
            <a:r>
              <a:rPr lang="en-US" dirty="0"/>
              <a:t> of such infinite and subtle complexity that </a:t>
            </a:r>
            <a:r>
              <a:rPr lang="en-US" i="1" dirty="0"/>
              <a:t>organic life </a:t>
            </a:r>
            <a:r>
              <a:rPr lang="en-US" dirty="0"/>
              <a:t>itself shall form part of its </a:t>
            </a:r>
            <a:r>
              <a:rPr lang="en-US" b="1" i="1" u="sng" dirty="0"/>
              <a:t>operational matrix</a:t>
            </a:r>
            <a:r>
              <a:rPr lang="en-US" dirty="0"/>
              <a:t>. </a:t>
            </a:r>
          </a:p>
          <a:p>
            <a:pPr algn="ctr"/>
            <a:r>
              <a:rPr lang="en-US" dirty="0"/>
              <a:t>And you yourselves shall take on </a:t>
            </a:r>
            <a:r>
              <a:rPr lang="en-US" i="1" dirty="0"/>
              <a:t>new forms </a:t>
            </a:r>
            <a:r>
              <a:rPr lang="en-US" dirty="0"/>
              <a:t>and go down into the </a:t>
            </a:r>
            <a:r>
              <a:rPr lang="en-US" i="1" dirty="0"/>
              <a:t>computer</a:t>
            </a:r>
            <a:r>
              <a:rPr lang="en-US" dirty="0"/>
              <a:t> to navigate its </a:t>
            </a:r>
          </a:p>
          <a:p>
            <a:pPr algn="ctr"/>
            <a:r>
              <a:rPr lang="en-US" b="1" dirty="0"/>
              <a:t>ten-million-year program</a:t>
            </a:r>
            <a:r>
              <a:rPr lang="en-US" dirty="0"/>
              <a:t>..."</a:t>
            </a:r>
            <a:endParaRPr lang="en-ZA" dirty="0"/>
          </a:p>
        </p:txBody>
      </p:sp>
      <p:sp>
        <p:nvSpPr>
          <p:cNvPr id="12" name="TextBox 11">
            <a:extLst>
              <a:ext uri="{FF2B5EF4-FFF2-40B4-BE49-F238E27FC236}">
                <a16:creationId xmlns:a16="http://schemas.microsoft.com/office/drawing/2014/main" id="{89BE0E6D-4FC7-667E-917E-71791C8ECA84}"/>
              </a:ext>
            </a:extLst>
          </p:cNvPr>
          <p:cNvSpPr txBox="1"/>
          <p:nvPr/>
        </p:nvSpPr>
        <p:spPr>
          <a:xfrm>
            <a:off x="-3" y="5166921"/>
            <a:ext cx="12191999" cy="369332"/>
          </a:xfrm>
          <a:prstGeom prst="rect">
            <a:avLst/>
          </a:prstGeom>
          <a:noFill/>
        </p:spPr>
        <p:txBody>
          <a:bodyPr wrap="square" rtlCol="0">
            <a:spAutoFit/>
          </a:bodyPr>
          <a:lstStyle/>
          <a:p>
            <a:pPr algn="ctr"/>
            <a:r>
              <a:rPr lang="en-ZA" i="1" dirty="0"/>
              <a:t>5 minutes before the answer was announced (10 million years later), Earth was destroyed</a:t>
            </a:r>
          </a:p>
        </p:txBody>
      </p:sp>
      <p:sp>
        <p:nvSpPr>
          <p:cNvPr id="6" name="TextBox 5">
            <a:extLst>
              <a:ext uri="{FF2B5EF4-FFF2-40B4-BE49-F238E27FC236}">
                <a16:creationId xmlns:a16="http://schemas.microsoft.com/office/drawing/2014/main" id="{681649CF-D8BF-2ED5-5843-9A8C59E1F10B}"/>
              </a:ext>
            </a:extLst>
          </p:cNvPr>
          <p:cNvSpPr txBox="1"/>
          <p:nvPr/>
        </p:nvSpPr>
        <p:spPr>
          <a:xfrm>
            <a:off x="1" y="5741405"/>
            <a:ext cx="12191999" cy="615553"/>
          </a:xfrm>
          <a:prstGeom prst="rect">
            <a:avLst/>
          </a:prstGeom>
          <a:noFill/>
        </p:spPr>
        <p:txBody>
          <a:bodyPr wrap="square" rtlCol="0">
            <a:spAutoFit/>
          </a:bodyPr>
          <a:lstStyle/>
          <a:p>
            <a:pPr algn="ctr"/>
            <a:r>
              <a:rPr lang="en-ZA" b="1" dirty="0"/>
              <a:t>[The End]</a:t>
            </a:r>
            <a:r>
              <a:rPr lang="en-ZA" dirty="0"/>
              <a:t> </a:t>
            </a:r>
          </a:p>
          <a:p>
            <a:pPr algn="ctr"/>
            <a:r>
              <a:rPr lang="en-ZA" sz="1600" dirty="0"/>
              <a:t>&lt;</a:t>
            </a:r>
            <a:r>
              <a:rPr lang="en-ZA" sz="1600" i="1" dirty="0"/>
              <a:t>waits patiently for the sequel&gt;</a:t>
            </a:r>
            <a:endParaRPr lang="en-ZA" b="1" dirty="0"/>
          </a:p>
        </p:txBody>
      </p:sp>
    </p:spTree>
    <p:extLst>
      <p:ext uri="{BB962C8B-B14F-4D97-AF65-F5344CB8AC3E}">
        <p14:creationId xmlns:p14="http://schemas.microsoft.com/office/powerpoint/2010/main" val="6375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B7DFD-398D-A676-6150-5CDFCCD0FFE2}"/>
            </a:ext>
          </a:extLst>
        </p:cNvPr>
        <p:cNvGrpSpPr/>
        <p:nvPr/>
      </p:nvGrpSpPr>
      <p:grpSpPr>
        <a:xfrm>
          <a:off x="0" y="0"/>
          <a:ext cx="0" cy="0"/>
          <a:chOff x="0" y="0"/>
          <a:chExt cx="0" cy="0"/>
        </a:xfrm>
      </p:grpSpPr>
      <p:sp>
        <p:nvSpPr>
          <p:cNvPr id="3" name="Parallelogram 2">
            <a:extLst>
              <a:ext uri="{FF2B5EF4-FFF2-40B4-BE49-F238E27FC236}">
                <a16:creationId xmlns:a16="http://schemas.microsoft.com/office/drawing/2014/main" id="{810436B2-3D62-4793-6BBA-41A20EFA3480}"/>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C76ED61F-6E8A-8BE9-792D-05435E8CBED7}"/>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Screen Recording 2">
            <a:hlinkClick r:id="" action="ppaction://media"/>
            <a:extLst>
              <a:ext uri="{FF2B5EF4-FFF2-40B4-BE49-F238E27FC236}">
                <a16:creationId xmlns:a16="http://schemas.microsoft.com/office/drawing/2014/main" id="{1C428A3E-342A-64E9-FCAC-DF03D75C98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4182" y="1145164"/>
            <a:ext cx="11083636" cy="45676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812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FAA91-25D6-1EB8-0F19-4B7CD5DE5279}"/>
            </a:ext>
          </a:extLst>
        </p:cNvPr>
        <p:cNvGrpSpPr/>
        <p:nvPr/>
      </p:nvGrpSpPr>
      <p:grpSpPr>
        <a:xfrm>
          <a:off x="0" y="0"/>
          <a:ext cx="0" cy="0"/>
          <a:chOff x="0" y="0"/>
          <a:chExt cx="0" cy="0"/>
        </a:xfrm>
      </p:grpSpPr>
      <p:sp>
        <p:nvSpPr>
          <p:cNvPr id="3" name="Parallelogram 2">
            <a:extLst>
              <a:ext uri="{FF2B5EF4-FFF2-40B4-BE49-F238E27FC236}">
                <a16:creationId xmlns:a16="http://schemas.microsoft.com/office/drawing/2014/main" id="{6D4FBE46-1C91-4415-C53F-BABD3A0873D6}"/>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BB933EFF-FED8-24CD-9983-8F91638BDCE3}"/>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Screen Recording 1">
            <a:hlinkClick r:id="" action="ppaction://media"/>
            <a:extLst>
              <a:ext uri="{FF2B5EF4-FFF2-40B4-BE49-F238E27FC236}">
                <a16:creationId xmlns:a16="http://schemas.microsoft.com/office/drawing/2014/main" id="{E404E1E3-24F0-269E-27E8-EDDF44B061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4182" y="1144371"/>
            <a:ext cx="11083636" cy="45676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72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3309-5188-005C-0A75-1578D10DDB8D}"/>
              </a:ext>
            </a:extLst>
          </p:cNvPr>
          <p:cNvSpPr>
            <a:spLocks noGrp="1"/>
          </p:cNvSpPr>
          <p:nvPr>
            <p:ph type="title"/>
          </p:nvPr>
        </p:nvSpPr>
        <p:spPr>
          <a:xfrm>
            <a:off x="360218" y="377327"/>
            <a:ext cx="10799618" cy="738664"/>
          </a:xfrm>
        </p:spPr>
        <p:txBody>
          <a:bodyPr>
            <a:normAutofit fontScale="90000"/>
          </a:bodyPr>
          <a:lstStyle/>
          <a:p>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Power Platform</a:t>
            </a:r>
          </a:p>
        </p:txBody>
      </p:sp>
      <p:sp>
        <p:nvSpPr>
          <p:cNvPr id="3" name="Parallelogram 2">
            <a:extLst>
              <a:ext uri="{FF2B5EF4-FFF2-40B4-BE49-F238E27FC236}">
                <a16:creationId xmlns:a16="http://schemas.microsoft.com/office/drawing/2014/main" id="{E17A238F-018E-70C9-D184-5361C1FEA5DF}"/>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8B8B817A-00D2-2886-D938-DE12FB909947}"/>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074" name="Picture 2" descr="Introduction to Power Apps - A Power Apps tutorial by Peter Kalmström">
            <a:extLst>
              <a:ext uri="{FF2B5EF4-FFF2-40B4-BE49-F238E27FC236}">
                <a16:creationId xmlns:a16="http://schemas.microsoft.com/office/drawing/2014/main" id="{813A936F-34D8-7853-0644-7F428F4D8A0C}"/>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0041"/>
          <a:stretch/>
        </p:blipFill>
        <p:spPr bwMode="auto">
          <a:xfrm>
            <a:off x="1753990" y="1280160"/>
            <a:ext cx="8284842" cy="4267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pilot for Microsoft - Business Technology Group Ltd">
            <a:extLst>
              <a:ext uri="{FF2B5EF4-FFF2-40B4-BE49-F238E27FC236}">
                <a16:creationId xmlns:a16="http://schemas.microsoft.com/office/drawing/2014/main" id="{D6179906-5EB4-4441-8EEF-07F33BFAFD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6497" y="5873744"/>
            <a:ext cx="2137708" cy="5294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6E87E5-4AC9-EC2C-A73B-695C5826839E}"/>
              </a:ext>
            </a:extLst>
          </p:cNvPr>
          <p:cNvSpPr/>
          <p:nvPr/>
        </p:nvSpPr>
        <p:spPr>
          <a:xfrm>
            <a:off x="1016000" y="1173277"/>
            <a:ext cx="9702800" cy="4593584"/>
          </a:xfrm>
          <a:prstGeom prst="rect">
            <a:avLst/>
          </a:prstGeom>
          <a:noFill/>
          <a:ln>
            <a:solidFill>
              <a:srgbClr val="1AA0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6" name="Rectangle 5">
            <a:extLst>
              <a:ext uri="{FF2B5EF4-FFF2-40B4-BE49-F238E27FC236}">
                <a16:creationId xmlns:a16="http://schemas.microsoft.com/office/drawing/2014/main" id="{B1E4FC3A-4C9F-B1BE-7280-FD598C615B08}"/>
              </a:ext>
            </a:extLst>
          </p:cNvPr>
          <p:cNvSpPr/>
          <p:nvPr/>
        </p:nvSpPr>
        <p:spPr>
          <a:xfrm>
            <a:off x="1837944" y="3694599"/>
            <a:ext cx="8046720" cy="18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dirty="0"/>
              <a:t>Has Templates</a:t>
            </a:r>
          </a:p>
        </p:txBody>
      </p:sp>
      <p:sp>
        <p:nvSpPr>
          <p:cNvPr id="17" name="Rectangle 16">
            <a:extLst>
              <a:ext uri="{FF2B5EF4-FFF2-40B4-BE49-F238E27FC236}">
                <a16:creationId xmlns:a16="http://schemas.microsoft.com/office/drawing/2014/main" id="{1DAC276F-3649-0E6E-0C51-31FCEB391932}"/>
              </a:ext>
            </a:extLst>
          </p:cNvPr>
          <p:cNvSpPr/>
          <p:nvPr/>
        </p:nvSpPr>
        <p:spPr>
          <a:xfrm>
            <a:off x="3447288" y="5457360"/>
            <a:ext cx="4462271" cy="18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dirty="0"/>
              <a:t>Has Templates</a:t>
            </a:r>
          </a:p>
        </p:txBody>
      </p:sp>
      <p:sp>
        <p:nvSpPr>
          <p:cNvPr id="18" name="Rectangle 17">
            <a:extLst>
              <a:ext uri="{FF2B5EF4-FFF2-40B4-BE49-F238E27FC236}">
                <a16:creationId xmlns:a16="http://schemas.microsoft.com/office/drawing/2014/main" id="{34362CB8-6D64-B215-A072-42825716323E}"/>
              </a:ext>
            </a:extLst>
          </p:cNvPr>
          <p:cNvSpPr/>
          <p:nvPr/>
        </p:nvSpPr>
        <p:spPr>
          <a:xfrm>
            <a:off x="4574171" y="6450580"/>
            <a:ext cx="2130033" cy="187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1100" dirty="0"/>
              <a:t>Has Templates</a:t>
            </a:r>
          </a:p>
        </p:txBody>
      </p:sp>
    </p:spTree>
    <p:extLst>
      <p:ext uri="{BB962C8B-B14F-4D97-AF65-F5344CB8AC3E}">
        <p14:creationId xmlns:p14="http://schemas.microsoft.com/office/powerpoint/2010/main" val="3699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E7F83-6CF5-9E24-61D0-64D7D6C18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50A8C-5202-8609-0014-4D5B78531A05}"/>
              </a:ext>
            </a:extLst>
          </p:cNvPr>
          <p:cNvSpPr>
            <a:spLocks noGrp="1"/>
          </p:cNvSpPr>
          <p:nvPr>
            <p:ph type="title"/>
          </p:nvPr>
        </p:nvSpPr>
        <p:spPr>
          <a:xfrm>
            <a:off x="360218" y="377327"/>
            <a:ext cx="10799618" cy="738664"/>
          </a:xfrm>
        </p:spPr>
        <p:txBody>
          <a:bodyPr>
            <a:normAutofit fontScale="90000"/>
          </a:bodyPr>
          <a:lstStyle/>
          <a:p>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Types of Templates</a:t>
            </a:r>
          </a:p>
        </p:txBody>
      </p:sp>
      <p:sp>
        <p:nvSpPr>
          <p:cNvPr id="3" name="Parallelogram 2">
            <a:extLst>
              <a:ext uri="{FF2B5EF4-FFF2-40B4-BE49-F238E27FC236}">
                <a16:creationId xmlns:a16="http://schemas.microsoft.com/office/drawing/2014/main" id="{4B6A2BCA-2831-3356-2E15-247556F5D28C}"/>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D21B3361-86F0-C0FD-8062-822D46754395}"/>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descr="A diagram with text on it&#10;&#10;Description automatically generated with medium confidence">
            <a:extLst>
              <a:ext uri="{FF2B5EF4-FFF2-40B4-BE49-F238E27FC236}">
                <a16:creationId xmlns:a16="http://schemas.microsoft.com/office/drawing/2014/main" id="{72CDD4C6-C9CF-79BA-451C-45A7A2D3A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2" y="1704895"/>
            <a:ext cx="11083636" cy="3740818"/>
          </a:xfrm>
          <a:prstGeom prst="rect">
            <a:avLst/>
          </a:prstGeom>
        </p:spPr>
      </p:pic>
    </p:spTree>
    <p:extLst>
      <p:ext uri="{BB962C8B-B14F-4D97-AF65-F5344CB8AC3E}">
        <p14:creationId xmlns:p14="http://schemas.microsoft.com/office/powerpoint/2010/main" val="414280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8AEB7-3E2D-C26F-1DC4-232E42A9D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D69CA-6BF3-819B-8FEE-A9FD3021D4EC}"/>
              </a:ext>
            </a:extLst>
          </p:cNvPr>
          <p:cNvSpPr>
            <a:spLocks noGrp="1"/>
          </p:cNvSpPr>
          <p:nvPr>
            <p:ph type="title"/>
          </p:nvPr>
        </p:nvSpPr>
        <p:spPr>
          <a:xfrm>
            <a:off x="360218" y="377327"/>
            <a:ext cx="10799618" cy="738664"/>
          </a:xfrm>
        </p:spPr>
        <p:txBody>
          <a:bodyPr>
            <a:normAutofit fontScale="90000"/>
          </a:bodyPr>
          <a:lstStyle/>
          <a:p>
            <a:r>
              <a:rPr lang="en-ZA" sz="4800" dirty="0">
                <a:solidFill>
                  <a:schemeClr val="tx2"/>
                </a:solidFill>
                <a:effectLst>
                  <a:outerShdw blurRad="38100" dist="38100" dir="2700000" algn="tl">
                    <a:srgbClr val="000000">
                      <a:alpha val="43137"/>
                    </a:srgbClr>
                  </a:outerShdw>
                </a:effectLst>
                <a:latin typeface="Aptos Display" panose="020B0004020202020204" pitchFamily="34" charset="0"/>
              </a:rPr>
              <a:t>Benefits of Using Templates</a:t>
            </a:r>
          </a:p>
        </p:txBody>
      </p:sp>
      <p:sp>
        <p:nvSpPr>
          <p:cNvPr id="3" name="Parallelogram 2">
            <a:extLst>
              <a:ext uri="{FF2B5EF4-FFF2-40B4-BE49-F238E27FC236}">
                <a16:creationId xmlns:a16="http://schemas.microsoft.com/office/drawing/2014/main" id="{73B9F662-5732-A920-A3C2-CA12BE098562}"/>
              </a:ext>
            </a:extLst>
          </p:cNvPr>
          <p:cNvSpPr/>
          <p:nvPr/>
        </p:nvSpPr>
        <p:spPr>
          <a:xfrm>
            <a:off x="2153169" y="0"/>
            <a:ext cx="9826525" cy="6858000"/>
          </a:xfrm>
          <a:prstGeom prst="parallelogram">
            <a:avLst>
              <a:gd name="adj" fmla="val 81886"/>
            </a:avLst>
          </a:prstGeom>
          <a:solidFill>
            <a:schemeClr val="accent1">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Parallelogram 4">
            <a:extLst>
              <a:ext uri="{FF2B5EF4-FFF2-40B4-BE49-F238E27FC236}">
                <a16:creationId xmlns:a16="http://schemas.microsoft.com/office/drawing/2014/main" id="{6477CDD4-11FB-4290-1C4A-1D558490EDB5}"/>
              </a:ext>
            </a:extLst>
          </p:cNvPr>
          <p:cNvSpPr/>
          <p:nvPr/>
        </p:nvSpPr>
        <p:spPr>
          <a:xfrm>
            <a:off x="6589444" y="0"/>
            <a:ext cx="7924800" cy="6858000"/>
          </a:xfrm>
          <a:prstGeom prst="parallelogram">
            <a:avLst>
              <a:gd name="adj" fmla="val 81566"/>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descr="A blue rectangular boxes with white text&#10;&#10;Description automatically generated">
            <a:extLst>
              <a:ext uri="{FF2B5EF4-FFF2-40B4-BE49-F238E27FC236}">
                <a16:creationId xmlns:a16="http://schemas.microsoft.com/office/drawing/2014/main" id="{6F1149B6-B88E-54F8-9887-8DAF93985CC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536743" y="1705291"/>
            <a:ext cx="8895248" cy="3959566"/>
          </a:xfrm>
          <a:prstGeom prst="rect">
            <a:avLst/>
          </a:prstGeom>
        </p:spPr>
      </p:pic>
    </p:spTree>
    <p:extLst>
      <p:ext uri="{BB962C8B-B14F-4D97-AF65-F5344CB8AC3E}">
        <p14:creationId xmlns:p14="http://schemas.microsoft.com/office/powerpoint/2010/main" val="4019474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1748</TotalTime>
  <Words>1399</Words>
  <Application>Microsoft Office PowerPoint</Application>
  <PresentationFormat>Widescreen</PresentationFormat>
  <Paragraphs>64</Paragraphs>
  <Slides>11</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Arial Rounded MT Bold</vt:lpstr>
      <vt:lpstr>rubik</vt:lpstr>
      <vt:lpstr>Office Theme</vt:lpstr>
      <vt:lpstr>PowerPoint Presentation</vt:lpstr>
      <vt:lpstr>PowerPoint Presentation</vt:lpstr>
      <vt:lpstr>Hitchhikers Guide to the Galaxy – ELI5</vt:lpstr>
      <vt:lpstr>But Wait… There’s more!</vt:lpstr>
      <vt:lpstr>PowerPoint Presentation</vt:lpstr>
      <vt:lpstr>PowerPoint Presentation</vt:lpstr>
      <vt:lpstr>Power Platform</vt:lpstr>
      <vt:lpstr>Types of Templates</vt:lpstr>
      <vt:lpstr>Benefits of Using Templates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Jacqui Muller</dc:creator>
  <cp:lastModifiedBy>Jacqui Muller</cp:lastModifiedBy>
  <cp:revision>7</cp:revision>
  <dcterms:created xsi:type="dcterms:W3CDTF">2024-10-14T19:21:44Z</dcterms:created>
  <dcterms:modified xsi:type="dcterms:W3CDTF">2025-01-19T08:49:45Z</dcterms:modified>
</cp:coreProperties>
</file>